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9" r:id="rId2"/>
    <p:sldId id="272" r:id="rId3"/>
    <p:sldId id="256" r:id="rId4"/>
    <p:sldId id="257" r:id="rId5"/>
    <p:sldId id="258" r:id="rId6"/>
    <p:sldId id="260" r:id="rId7"/>
    <p:sldId id="266" r:id="rId8"/>
    <p:sldId id="265" r:id="rId9"/>
    <p:sldId id="262" r:id="rId10"/>
    <p:sldId id="263" r:id="rId11"/>
    <p:sldId id="264" r:id="rId12"/>
    <p:sldId id="267" r:id="rId13"/>
    <p:sldId id="261" r:id="rId14"/>
    <p:sldId id="271" r:id="rId15"/>
    <p:sldId id="270" r:id="rId16"/>
  </p:sldIdLst>
  <p:sldSz cx="12801600" cy="9601200" type="A3"/>
  <p:notesSz cx="9926638" cy="142954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2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FF99"/>
    <a:srgbClr val="FFFF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0" autoAdjust="0"/>
    <p:restoredTop sz="94638" autoAdjust="0"/>
  </p:normalViewPr>
  <p:slideViewPr>
    <p:cSldViewPr>
      <p:cViewPr varScale="1">
        <p:scale>
          <a:sx n="82" d="100"/>
          <a:sy n="82" d="100"/>
        </p:scale>
        <p:origin x="2196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904" y="-120"/>
      </p:cViewPr>
      <p:guideLst>
        <p:guide orient="horz" pos="4502"/>
        <p:guide pos="312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134" cy="714535"/>
          </a:xfrm>
          <a:prstGeom prst="rect">
            <a:avLst/>
          </a:prstGeom>
        </p:spPr>
        <p:txBody>
          <a:bodyPr vert="horz" lIns="91111" tIns="45556" rIns="91111" bIns="45556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622895" y="2"/>
            <a:ext cx="4302132" cy="714535"/>
          </a:xfrm>
          <a:prstGeom prst="rect">
            <a:avLst/>
          </a:prstGeom>
        </p:spPr>
        <p:txBody>
          <a:bodyPr vert="horz" lIns="91111" tIns="45556" rIns="91111" bIns="45556" rtlCol="0"/>
          <a:lstStyle>
            <a:lvl1pPr algn="r">
              <a:defRPr sz="1200"/>
            </a:lvl1pPr>
          </a:lstStyle>
          <a:p>
            <a:pPr>
              <a:defRPr/>
            </a:pPr>
            <a:fld id="{10C5DD99-552C-4E14-BABB-3B3539D00C07}" type="datetimeFigureOut">
              <a:rPr lang="el-GR"/>
              <a:pPr>
                <a:defRPr/>
              </a:pPr>
              <a:t>16/12/2021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071563"/>
            <a:ext cx="7151688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6" rIns="91111" bIns="45556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92182" y="6789663"/>
            <a:ext cx="7942277" cy="6433973"/>
          </a:xfrm>
          <a:prstGeom prst="rect">
            <a:avLst/>
          </a:prstGeom>
        </p:spPr>
        <p:txBody>
          <a:bodyPr vert="horz" lIns="91111" tIns="45556" rIns="91111" bIns="45556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3" y="13577741"/>
            <a:ext cx="4302134" cy="714535"/>
          </a:xfrm>
          <a:prstGeom prst="rect">
            <a:avLst/>
          </a:prstGeom>
        </p:spPr>
        <p:txBody>
          <a:bodyPr vert="horz" lIns="91111" tIns="45556" rIns="91111" bIns="455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622895" y="13577741"/>
            <a:ext cx="4302132" cy="714535"/>
          </a:xfrm>
          <a:prstGeom prst="rect">
            <a:avLst/>
          </a:prstGeom>
        </p:spPr>
        <p:txBody>
          <a:bodyPr vert="horz" lIns="91111" tIns="45556" rIns="91111" bIns="45556" rtlCol="0" anchor="b"/>
          <a:lstStyle>
            <a:lvl1pPr algn="r">
              <a:defRPr sz="1200"/>
            </a:lvl1pPr>
          </a:lstStyle>
          <a:p>
            <a:pPr>
              <a:defRPr/>
            </a:pPr>
            <a:fld id="{340FCA9F-CB13-409D-AD9E-168C3811DB6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51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CE7C14-C0F6-45B8-A625-FBA5BD13772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FCA9F-CB13-409D-AD9E-168C3811DB63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92301-77A1-4F22-A818-6565F7837A9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3CFE6-BAFE-4545-9C78-C941496BDA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2994963" y="537845"/>
            <a:ext cx="4031615" cy="11470323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82ECE-5314-4093-ABD3-DB16CED7B9F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9DA41-FF23-4471-8AF2-1CB230EBBA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5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0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7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64EA4-3D0E-4052-8546-8AD607CE394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66BCE-9A74-4274-88F1-585744F4932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503040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503040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77420-2E61-4DBF-B499-DA54ECEE82D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D5B74-A988-401D-A4B2-87B92B24EB3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46C46-8C97-4878-AD02-AC53B2FA379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4FE1D-5B6C-4C85-81DC-93C50EA95BF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273AE-BA49-475C-97B4-80D822928D1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70" tIns="63987" rIns="127970" bIns="63987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70" tIns="63987" rIns="127970" bIns="63987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/>
              <a:t>Αυτοτελές Γραφείο Πληροφορικής της Εισαγγελίας Πρωτοδικών Πειραιά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131178-A47C-4F46-B0FA-4CF0A58951F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1279698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88" indent="-479888" algn="l" defTabSz="127969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56" indent="-399904" algn="l" defTabSz="1279698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25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474" indent="-319925" algn="l" defTabSz="12796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323" indent="-319925" algn="l" defTabSz="1279698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172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21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872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23" indent="-319925" algn="l" defTabSz="127969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49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98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6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8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7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6" algn="l" defTabSz="127969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20120821-justice-sword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70000"/>
          </a:blip>
          <a:stretch>
            <a:fillRect/>
          </a:stretch>
        </p:blipFill>
        <p:spPr>
          <a:xfrm>
            <a:off x="3614718" y="1259594"/>
            <a:ext cx="5968310" cy="69700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Ορθογώνιο"/>
          <p:cNvSpPr/>
          <p:nvPr/>
        </p:nvSpPr>
        <p:spPr>
          <a:xfrm>
            <a:off x="3186090" y="2085956"/>
            <a:ext cx="6392784" cy="517064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ΣΧΗΜΑΤΙΚΗ ΑΠΟΤΥΠΩΣΗ ΡΟΗΣ </a:t>
            </a:r>
          </a:p>
          <a:p>
            <a:pPr algn="ctr"/>
            <a:r>
              <a:rPr lang="el-G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ΤΗΣ ΠΟΙΝΙΚΗΣ ΔΙΑΔΙΚΑΣΙΑΣ</a:t>
            </a:r>
            <a:endParaRPr lang="el-GR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0"/>
            <a:ext cx="12801600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l-GR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ea typeface="MingLiU" pitchFamily="49" charset="-120"/>
              </a:rPr>
              <a:t>   </a:t>
            </a:r>
            <a:endParaRPr lang="en-US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ea typeface="MingLiU" pitchFamily="49" charset="-120"/>
            </a:endParaRPr>
          </a:p>
          <a:p>
            <a:r>
              <a:rPr lang="el-GR" sz="2800" b="1" spc="150" dirty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ΕΙΣΑΓΓΕΛΙΑ ΠΡΩΤΟΔΙΚΩΝ ΠΕΙΡΑΙΑ</a:t>
            </a:r>
            <a:endParaRPr lang="en-US" sz="2800" b="1" spc="15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  <a:ea typeface="MingLiU" pitchFamily="49" charset="-120"/>
            </a:endParaRPr>
          </a:p>
          <a:p>
            <a:r>
              <a:rPr lang="el-GR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ea typeface="MingLiU" pitchFamily="49" charset="-120"/>
              </a:rPr>
              <a:t> 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0" y="8872566"/>
            <a:ext cx="128016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r>
              <a:rPr lang="el-GR" sz="16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6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                                                                 Απρίλιος 2013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ctr"/>
            <a:endParaRPr lang="el-GR" sz="16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4756150" y="2844800"/>
            <a:ext cx="2178050" cy="9779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ΔΙΟΙΚΗΤΙΚΟ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ΔΙΟΙΚΗΤΙΚΟΥ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8223250" y="5689600"/>
            <a:ext cx="191135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ΟΛΑ ΤΑ ΤΜΗΜΑΤΑ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400140" y="2371708"/>
            <a:ext cx="242889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ΑΛΛΗΛΟΓΡΑΦΙΑ</a:t>
            </a:r>
          </a:p>
        </p:txBody>
      </p:sp>
      <p:sp>
        <p:nvSpPr>
          <p:cNvPr id="23" name="22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4" name="23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5" name="24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8" name="27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34" name="33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5" name="34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21" name="20 - Έλλειψη"/>
          <p:cNvSpPr/>
          <p:nvPr/>
        </p:nvSpPr>
        <p:spPr>
          <a:xfrm>
            <a:off x="4622800" y="6889750"/>
            <a:ext cx="2444750" cy="92869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ΕΙΣΑΓΓΕΛΕΑΣ ΠΟΙΝΙΚΗΣ ΔΙΑΜΕΣΟΛΑΒΗΣΗΣ</a:t>
            </a:r>
          </a:p>
        </p:txBody>
      </p:sp>
      <p:sp>
        <p:nvSpPr>
          <p:cNvPr id="39" name="Text Box 79"/>
          <p:cNvSpPr txBox="1">
            <a:spLocks noChangeArrowheads="1"/>
          </p:cNvSpPr>
          <p:nvPr/>
        </p:nvSpPr>
        <p:spPr bwMode="auto">
          <a:xfrm>
            <a:off x="8534400" y="3778250"/>
            <a:ext cx="128905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Συσχέτιση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αλληλογραφίας</a:t>
            </a:r>
          </a:p>
        </p:txBody>
      </p:sp>
      <p:cxnSp>
        <p:nvCxnSpPr>
          <p:cNvPr id="43" name="42 - Γωνιακή σύνδεση"/>
          <p:cNvCxnSpPr>
            <a:stCxn id="36" idx="2"/>
            <a:endCxn id="21" idx="0"/>
          </p:cNvCxnSpPr>
          <p:nvPr/>
        </p:nvCxnSpPr>
        <p:spPr>
          <a:xfrm rot="5400000">
            <a:off x="5578475" y="662305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Shape"/>
          <p:cNvCxnSpPr>
            <a:stCxn id="27" idx="2"/>
            <a:endCxn id="32" idx="2"/>
          </p:cNvCxnSpPr>
          <p:nvPr/>
        </p:nvCxnSpPr>
        <p:spPr>
          <a:xfrm rot="16200000" flipH="1">
            <a:off x="3382942" y="1960542"/>
            <a:ext cx="604852" cy="21415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57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5022850" y="4578350"/>
            <a:ext cx="1644650" cy="755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Υποθέσεις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ενδοοικογενειακής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βίας</a:t>
            </a:r>
          </a:p>
        </p:txBody>
      </p:sp>
      <p:cxnSp>
        <p:nvCxnSpPr>
          <p:cNvPr id="33" name="47 - Γωνιακή σύνδεση"/>
          <p:cNvCxnSpPr>
            <a:stCxn id="32" idx="4"/>
            <a:endCxn id="29" idx="0"/>
          </p:cNvCxnSpPr>
          <p:nvPr/>
        </p:nvCxnSpPr>
        <p:spPr>
          <a:xfrm rot="5400000">
            <a:off x="5467350" y="4200525"/>
            <a:ext cx="7556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42" name="41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 Box 79"/>
          <p:cNvSpPr txBox="1">
            <a:spLocks noChangeArrowheads="1"/>
          </p:cNvSpPr>
          <p:nvPr/>
        </p:nvSpPr>
        <p:spPr bwMode="auto">
          <a:xfrm>
            <a:off x="5245100" y="5867400"/>
            <a:ext cx="120015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Απόδοση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 Α.Β.Μ. (Ω)</a:t>
            </a:r>
          </a:p>
        </p:txBody>
      </p:sp>
      <p:cxnSp>
        <p:nvCxnSpPr>
          <p:cNvPr id="38" name="388 - Shape"/>
          <p:cNvCxnSpPr>
            <a:stCxn id="29" idx="2"/>
            <a:endCxn id="36" idx="0"/>
          </p:cNvCxnSpPr>
          <p:nvPr/>
        </p:nvCxnSpPr>
        <p:spPr>
          <a:xfrm rot="5400000">
            <a:off x="5578475" y="56007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47 - Γωνιακή σύνδεση"/>
          <p:cNvCxnSpPr>
            <a:stCxn id="32" idx="6"/>
            <a:endCxn id="39" idx="0"/>
          </p:cNvCxnSpPr>
          <p:nvPr/>
        </p:nvCxnSpPr>
        <p:spPr>
          <a:xfrm>
            <a:off x="6934200" y="3333750"/>
            <a:ext cx="2244725" cy="4445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- Γωνιακή σύνδεση"/>
          <p:cNvCxnSpPr>
            <a:stCxn id="39" idx="2"/>
            <a:endCxn id="26" idx="0"/>
          </p:cNvCxnSpPr>
          <p:nvPr/>
        </p:nvCxnSpPr>
        <p:spPr>
          <a:xfrm rot="5400000">
            <a:off x="8467725" y="4978400"/>
            <a:ext cx="142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5114916" y="3729030"/>
            <a:ext cx="2214578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ΕΡΗΜΗΝ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ΕΡΗΜΗΝ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0044138" y="2085956"/>
            <a:ext cx="221457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757462" y="6729426"/>
            <a:ext cx="214314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graphicFrame>
        <p:nvGraphicFramePr>
          <p:cNvPr id="28" name="27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3" name="22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5" name="24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6" name="25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4" name="33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10472766" y="3157526"/>
            <a:ext cx="135732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7" name="47 - Γωνιακή σύνδεση"/>
          <p:cNvCxnSpPr>
            <a:stCxn id="24" idx="2"/>
            <a:endCxn id="21" idx="0"/>
          </p:cNvCxnSpPr>
          <p:nvPr/>
        </p:nvCxnSpPr>
        <p:spPr>
          <a:xfrm rot="5400000">
            <a:off x="10829956" y="2836055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Shape"/>
          <p:cNvCxnSpPr/>
          <p:nvPr/>
        </p:nvCxnSpPr>
        <p:spPr>
          <a:xfrm rot="5400000">
            <a:off x="8901130" y="1943080"/>
            <a:ext cx="678661" cy="38219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1328702" y="2085956"/>
            <a:ext cx="2428892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49" name="Text Box 79"/>
          <p:cNvSpPr txBox="1">
            <a:spLocks noChangeArrowheads="1"/>
          </p:cNvSpPr>
          <p:nvPr/>
        </p:nvSpPr>
        <p:spPr bwMode="auto">
          <a:xfrm>
            <a:off x="1971644" y="4014782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Αποφάσεις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1" name="47 - Γωνιακή σύνδεση"/>
          <p:cNvCxnSpPr>
            <a:stCxn id="32" idx="2"/>
            <a:endCxn id="49" idx="3"/>
          </p:cNvCxnSpPr>
          <p:nvPr/>
        </p:nvCxnSpPr>
        <p:spPr>
          <a:xfrm rot="10800000">
            <a:off x="3114652" y="4193377"/>
            <a:ext cx="200026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113 - Γωνιακή σύνδεση"/>
          <p:cNvCxnSpPr>
            <a:stCxn id="49" idx="0"/>
            <a:endCxn id="48" idx="2"/>
          </p:cNvCxnSpPr>
          <p:nvPr/>
        </p:nvCxnSpPr>
        <p:spPr>
          <a:xfrm rot="5400000" flipH="1" flipV="1">
            <a:off x="1828768" y="3300402"/>
            <a:ext cx="142876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79"/>
          <p:cNvSpPr txBox="1">
            <a:spLocks noChangeArrowheads="1"/>
          </p:cNvSpPr>
          <p:nvPr/>
        </p:nvSpPr>
        <p:spPr bwMode="auto">
          <a:xfrm>
            <a:off x="4829164" y="2157394"/>
            <a:ext cx="121444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Επίδοση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4" name="47 - Γωνιακή σύνδεση"/>
          <p:cNvCxnSpPr>
            <a:stCxn id="48" idx="3"/>
            <a:endCxn id="53" idx="1"/>
          </p:cNvCxnSpPr>
          <p:nvPr/>
        </p:nvCxnSpPr>
        <p:spPr>
          <a:xfrm>
            <a:off x="3757594" y="2335989"/>
            <a:ext cx="107157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113 - Γωνιακή σύνδεση"/>
          <p:cNvCxnSpPr>
            <a:stCxn id="56" idx="2"/>
            <a:endCxn id="32" idx="1"/>
          </p:cNvCxnSpPr>
          <p:nvPr/>
        </p:nvCxnSpPr>
        <p:spPr>
          <a:xfrm rot="16200000" flipH="1">
            <a:off x="5084056" y="3509856"/>
            <a:ext cx="707508" cy="28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79"/>
          <p:cNvSpPr txBox="1">
            <a:spLocks noChangeArrowheads="1"/>
          </p:cNvSpPr>
          <p:nvPr/>
        </p:nvSpPr>
        <p:spPr bwMode="auto">
          <a:xfrm>
            <a:off x="4757726" y="2800336"/>
            <a:ext cx="135732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Αποδεικτικά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7" name="47 - Γωνιακή σύνδεση"/>
          <p:cNvCxnSpPr>
            <a:stCxn id="53" idx="2"/>
            <a:endCxn id="56" idx="0"/>
          </p:cNvCxnSpPr>
          <p:nvPr/>
        </p:nvCxnSpPr>
        <p:spPr>
          <a:xfrm rot="5400000">
            <a:off x="5293511" y="2657460"/>
            <a:ext cx="28575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79"/>
          <p:cNvSpPr txBox="1">
            <a:spLocks noChangeArrowheads="1"/>
          </p:cNvSpPr>
          <p:nvPr/>
        </p:nvSpPr>
        <p:spPr bwMode="auto">
          <a:xfrm>
            <a:off x="7900998" y="2014518"/>
            <a:ext cx="1357322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Αποφάσεις,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</p:txBody>
      </p:sp>
      <p:cxnSp>
        <p:nvCxnSpPr>
          <p:cNvPr id="97" name="47 - Γωνιακή σύνδεση"/>
          <p:cNvCxnSpPr>
            <a:stCxn id="32" idx="7"/>
            <a:endCxn id="96" idx="1"/>
          </p:cNvCxnSpPr>
          <p:nvPr/>
        </p:nvCxnSpPr>
        <p:spPr>
          <a:xfrm rot="5400000" flipH="1" flipV="1">
            <a:off x="6670705" y="2634741"/>
            <a:ext cx="1564764" cy="89582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Shape"/>
          <p:cNvCxnSpPr>
            <a:stCxn id="96" idx="3"/>
            <a:endCxn id="24" idx="1"/>
          </p:cNvCxnSpPr>
          <p:nvPr/>
        </p:nvCxnSpPr>
        <p:spPr>
          <a:xfrm>
            <a:off x="9258320" y="2300270"/>
            <a:ext cx="78581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79"/>
          <p:cNvSpPr txBox="1">
            <a:spLocks noChangeArrowheads="1"/>
          </p:cNvSpPr>
          <p:nvPr/>
        </p:nvSpPr>
        <p:spPr bwMode="auto">
          <a:xfrm>
            <a:off x="4686288" y="5443542"/>
            <a:ext cx="150019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ερήμην</a:t>
            </a:r>
          </a:p>
        </p:txBody>
      </p:sp>
      <p:cxnSp>
        <p:nvCxnSpPr>
          <p:cNvPr id="113" name="47 - Γωνιακή σύνδεση"/>
          <p:cNvCxnSpPr>
            <a:stCxn id="27" idx="0"/>
            <a:endCxn id="112" idx="1"/>
          </p:cNvCxnSpPr>
          <p:nvPr/>
        </p:nvCxnSpPr>
        <p:spPr>
          <a:xfrm rot="5400000" flipH="1" flipV="1">
            <a:off x="3739735" y="5782873"/>
            <a:ext cx="1035851" cy="85725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Γωνιακή σύνδεση"/>
          <p:cNvCxnSpPr>
            <a:stCxn id="112" idx="0"/>
            <a:endCxn id="32" idx="3"/>
          </p:cNvCxnSpPr>
          <p:nvPr/>
        </p:nvCxnSpPr>
        <p:spPr>
          <a:xfrm rot="5400000" flipH="1" flipV="1">
            <a:off x="4976899" y="4981208"/>
            <a:ext cx="921822" cy="28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5829296" y="6586550"/>
            <a:ext cx="2071702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ΕΙΡΗΝΟΔΙΚΕΙΑ (ΜΕΤΑΒΑΤΙΚΑ)</a:t>
            </a:r>
          </a:p>
        </p:txBody>
      </p:sp>
      <p:cxnSp>
        <p:nvCxnSpPr>
          <p:cNvPr id="128" name="47 - Γωνιακή σύνδεση"/>
          <p:cNvCxnSpPr>
            <a:stCxn id="126" idx="0"/>
            <a:endCxn id="112" idx="3"/>
          </p:cNvCxnSpPr>
          <p:nvPr/>
        </p:nvCxnSpPr>
        <p:spPr>
          <a:xfrm rot="16200000" flipV="1">
            <a:off x="6079330" y="5800732"/>
            <a:ext cx="892975" cy="678661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21"/>
          <p:cNvSpPr txBox="1">
            <a:spLocks noChangeArrowheads="1"/>
          </p:cNvSpPr>
          <p:nvPr/>
        </p:nvSpPr>
        <p:spPr bwMode="auto">
          <a:xfrm>
            <a:off x="8972568" y="6729426"/>
            <a:ext cx="214314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sp>
        <p:nvSpPr>
          <p:cNvPr id="143" name="Text Box 79"/>
          <p:cNvSpPr txBox="1">
            <a:spLocks noChangeArrowheads="1"/>
          </p:cNvSpPr>
          <p:nvPr/>
        </p:nvSpPr>
        <p:spPr bwMode="auto">
          <a:xfrm>
            <a:off x="9186882" y="5443542"/>
            <a:ext cx="1714512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 προς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</p:txBody>
      </p:sp>
      <p:cxnSp>
        <p:nvCxnSpPr>
          <p:cNvPr id="144" name="47 - Γωνιακή σύνδεση"/>
          <p:cNvCxnSpPr>
            <a:stCxn id="32" idx="5"/>
            <a:endCxn id="143" idx="0"/>
          </p:cNvCxnSpPr>
          <p:nvPr/>
        </p:nvCxnSpPr>
        <p:spPr>
          <a:xfrm rot="16200000" flipH="1">
            <a:off x="8063746" y="3463150"/>
            <a:ext cx="921822" cy="303896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97 - Shape"/>
          <p:cNvCxnSpPr>
            <a:stCxn id="143" idx="2"/>
            <a:endCxn id="142" idx="0"/>
          </p:cNvCxnSpPr>
          <p:nvPr/>
        </p:nvCxnSpPr>
        <p:spPr>
          <a:xfrm rot="5400000">
            <a:off x="9686948" y="6372236"/>
            <a:ext cx="7143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45" name="44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5200650" y="3867150"/>
            <a:ext cx="1955800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067300" y="1778000"/>
            <a:ext cx="22225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ΤΜΗΜΑΤΑ ΠΡΟΣΔΙΟΡΙΣΜΟΥ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312400" y="2667000"/>
            <a:ext cx="18669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44550" y="7067550"/>
            <a:ext cx="20447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ΑΝΑΚΡΙΤΙΚΑ ΤΜΗΜΑΤΑ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889000" y="5600700"/>
            <a:ext cx="20447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9467850" y="6311900"/>
            <a:ext cx="214314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ΚΑΤΑΣΤΗΜΑΤΑ ΚΡΑΤΗΣΗΣ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9467850" y="6978650"/>
            <a:ext cx="214314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ΔΙΕΥΘΥΝΣΕΙΣ ΑΣΦΑΛΕΙΑΣ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844550" y="6400800"/>
            <a:ext cx="20447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ΕΡΗΜΗΝ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934450" y="4178300"/>
            <a:ext cx="1928826" cy="311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ΔΙΟΙΚΗΤΙΚΟΥ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844550" y="7734300"/>
            <a:ext cx="207170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ΒΟΥΛΕΥΜΑΤΩΝ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933450" y="3378200"/>
            <a:ext cx="242889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ΠΟΙΝΙΚΟΥ ΜΗΤΡΩΟΥ</a:t>
            </a:r>
          </a:p>
        </p:txBody>
      </p:sp>
      <p:graphicFrame>
        <p:nvGraphicFramePr>
          <p:cNvPr id="33" name="32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33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5" name="34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6" name="35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7" name="36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8" name="37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9" name="38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41" name="40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3378200" y="5511800"/>
            <a:ext cx="133350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Εκτελέσεις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3" name="52 - Γωνιακή σύνδεση"/>
          <p:cNvCxnSpPr>
            <a:stCxn id="23" idx="3"/>
            <a:endCxn id="52" idx="1"/>
          </p:cNvCxnSpPr>
          <p:nvPr/>
        </p:nvCxnSpPr>
        <p:spPr>
          <a:xfrm flipV="1">
            <a:off x="2933700" y="5797552"/>
            <a:ext cx="444500" cy="317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Shape"/>
          <p:cNvCxnSpPr>
            <a:stCxn id="52" idx="3"/>
            <a:endCxn id="4" idx="2"/>
          </p:cNvCxnSpPr>
          <p:nvPr/>
        </p:nvCxnSpPr>
        <p:spPr>
          <a:xfrm flipV="1">
            <a:off x="4711700" y="4331497"/>
            <a:ext cx="488950" cy="14660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5422900" y="2578100"/>
            <a:ext cx="1511300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Καταχώρηση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εφέσεων</a:t>
            </a:r>
          </a:p>
        </p:txBody>
      </p:sp>
      <p:cxnSp>
        <p:nvCxnSpPr>
          <p:cNvPr id="71" name="70 - Γωνιακή σύνδεση"/>
          <p:cNvCxnSpPr>
            <a:stCxn id="4" idx="0"/>
            <a:endCxn id="70" idx="2"/>
          </p:cNvCxnSpPr>
          <p:nvPr/>
        </p:nvCxnSpPr>
        <p:spPr>
          <a:xfrm rot="5400000" flipH="1" flipV="1">
            <a:off x="5784058" y="3472658"/>
            <a:ext cx="78898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- Γωνιακή σύνδεση"/>
          <p:cNvCxnSpPr>
            <a:stCxn id="70" idx="0"/>
            <a:endCxn id="11" idx="2"/>
          </p:cNvCxnSpPr>
          <p:nvPr/>
        </p:nvCxnSpPr>
        <p:spPr>
          <a:xfrm rot="5400000" flipH="1" flipV="1">
            <a:off x="6045200" y="2444750"/>
            <a:ext cx="2667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79"/>
          <p:cNvSpPr txBox="1">
            <a:spLocks noChangeArrowheads="1"/>
          </p:cNvSpPr>
          <p:nvPr/>
        </p:nvSpPr>
        <p:spPr bwMode="auto">
          <a:xfrm>
            <a:off x="3422650" y="640080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Αποφάσεις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0" name="89 - Γωνιακή σύνδεση"/>
          <p:cNvCxnSpPr>
            <a:stCxn id="26" idx="3"/>
            <a:endCxn id="89" idx="1"/>
          </p:cNvCxnSpPr>
          <p:nvPr/>
        </p:nvCxnSpPr>
        <p:spPr>
          <a:xfrm>
            <a:off x="2889250" y="6578600"/>
            <a:ext cx="53340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Γωνιακή σύνδεση"/>
          <p:cNvCxnSpPr>
            <a:stCxn id="89" idx="3"/>
            <a:endCxn id="4" idx="3"/>
          </p:cNvCxnSpPr>
          <p:nvPr/>
        </p:nvCxnSpPr>
        <p:spPr>
          <a:xfrm flipV="1">
            <a:off x="4708534" y="4659840"/>
            <a:ext cx="778536" cy="19195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79"/>
          <p:cNvSpPr txBox="1">
            <a:spLocks noChangeArrowheads="1"/>
          </p:cNvSpPr>
          <p:nvPr/>
        </p:nvSpPr>
        <p:spPr bwMode="auto">
          <a:xfrm>
            <a:off x="3422650" y="706755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Εντάλματα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09" name="108 - Γωνιακή σύνδεση"/>
          <p:cNvCxnSpPr>
            <a:stCxn id="22" idx="3"/>
            <a:endCxn id="108" idx="1"/>
          </p:cNvCxnSpPr>
          <p:nvPr/>
        </p:nvCxnSpPr>
        <p:spPr>
          <a:xfrm>
            <a:off x="2889250" y="7245350"/>
            <a:ext cx="53340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- Γωνιακή σύνδεση"/>
          <p:cNvCxnSpPr>
            <a:stCxn id="108" idx="3"/>
            <a:endCxn id="4" idx="3"/>
          </p:cNvCxnSpPr>
          <p:nvPr/>
        </p:nvCxnSpPr>
        <p:spPr>
          <a:xfrm flipV="1">
            <a:off x="4708534" y="4659840"/>
            <a:ext cx="778536" cy="25863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79"/>
          <p:cNvSpPr txBox="1">
            <a:spLocks noChangeArrowheads="1"/>
          </p:cNvSpPr>
          <p:nvPr/>
        </p:nvSpPr>
        <p:spPr bwMode="auto">
          <a:xfrm>
            <a:off x="3422650" y="773430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Διατάξεις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27" name="126 - Γωνιακή σύνδεση"/>
          <p:cNvCxnSpPr>
            <a:stCxn id="28" idx="3"/>
            <a:endCxn id="126" idx="1"/>
          </p:cNvCxnSpPr>
          <p:nvPr/>
        </p:nvCxnSpPr>
        <p:spPr>
          <a:xfrm>
            <a:off x="2916252" y="7912895"/>
            <a:ext cx="506398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09 - Γωνιακή σύνδεση"/>
          <p:cNvCxnSpPr>
            <a:stCxn id="126" idx="3"/>
            <a:endCxn id="4" idx="4"/>
          </p:cNvCxnSpPr>
          <p:nvPr/>
        </p:nvCxnSpPr>
        <p:spPr>
          <a:xfrm flipV="1">
            <a:off x="4708534" y="4795844"/>
            <a:ext cx="1470016" cy="31170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79"/>
          <p:cNvSpPr txBox="1">
            <a:spLocks noChangeArrowheads="1"/>
          </p:cNvSpPr>
          <p:nvPr/>
        </p:nvSpPr>
        <p:spPr bwMode="auto">
          <a:xfrm>
            <a:off x="7378700" y="697865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Αποφάσεις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3" name="142 - Γωνιακή σύνδεση"/>
          <p:cNvCxnSpPr>
            <a:stCxn id="4" idx="5"/>
            <a:endCxn id="142" idx="1"/>
          </p:cNvCxnSpPr>
          <p:nvPr/>
        </p:nvCxnSpPr>
        <p:spPr>
          <a:xfrm rot="16200000" flipH="1">
            <a:off x="5875663" y="5654207"/>
            <a:ext cx="2497405" cy="50867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- Γωνιακή σύνδεση"/>
          <p:cNvCxnSpPr>
            <a:stCxn id="142" idx="3"/>
            <a:endCxn id="25" idx="1"/>
          </p:cNvCxnSpPr>
          <p:nvPr/>
        </p:nvCxnSpPr>
        <p:spPr>
          <a:xfrm>
            <a:off x="8664584" y="7157245"/>
            <a:ext cx="80326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Shape"/>
          <p:cNvCxnSpPr>
            <a:stCxn id="142" idx="0"/>
            <a:endCxn id="24" idx="1"/>
          </p:cNvCxnSpPr>
          <p:nvPr/>
        </p:nvCxnSpPr>
        <p:spPr>
          <a:xfrm rot="5400000" flipH="1" flipV="1">
            <a:off x="8518528" y="6029328"/>
            <a:ext cx="452436" cy="1446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Box 79"/>
          <p:cNvSpPr txBox="1">
            <a:spLocks noChangeArrowheads="1"/>
          </p:cNvSpPr>
          <p:nvPr/>
        </p:nvSpPr>
        <p:spPr bwMode="auto">
          <a:xfrm>
            <a:off x="9956800" y="568960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Εκτέλεση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0" name="142 - Γωνιακή σύνδεση"/>
          <p:cNvCxnSpPr>
            <a:stCxn id="25" idx="3"/>
            <a:endCxn id="159" idx="3"/>
          </p:cNvCxnSpPr>
          <p:nvPr/>
        </p:nvCxnSpPr>
        <p:spPr>
          <a:xfrm flipH="1" flipV="1">
            <a:off x="11242684" y="5868195"/>
            <a:ext cx="368306" cy="1289050"/>
          </a:xfrm>
          <a:prstGeom prst="bentConnector3">
            <a:avLst>
              <a:gd name="adj1" fmla="val -6206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42 - Γωνιακή σύνδεση"/>
          <p:cNvCxnSpPr>
            <a:stCxn id="24" idx="3"/>
            <a:endCxn id="159" idx="3"/>
          </p:cNvCxnSpPr>
          <p:nvPr/>
        </p:nvCxnSpPr>
        <p:spPr>
          <a:xfrm flipH="1" flipV="1">
            <a:off x="11242684" y="5868195"/>
            <a:ext cx="368306" cy="658019"/>
          </a:xfrm>
          <a:prstGeom prst="bentConnector3">
            <a:avLst>
              <a:gd name="adj1" fmla="val -6206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- Γωνιακή σύνδεση"/>
          <p:cNvCxnSpPr>
            <a:stCxn id="159" idx="1"/>
            <a:endCxn id="4" idx="6"/>
          </p:cNvCxnSpPr>
          <p:nvPr/>
        </p:nvCxnSpPr>
        <p:spPr>
          <a:xfrm rot="10800000">
            <a:off x="7156450" y="4331497"/>
            <a:ext cx="2800350" cy="15366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- Γωνιακή σύνδεση"/>
          <p:cNvCxnSpPr>
            <a:stCxn id="166" idx="3"/>
            <a:endCxn id="12" idx="1"/>
          </p:cNvCxnSpPr>
          <p:nvPr/>
        </p:nvCxnSpPr>
        <p:spPr>
          <a:xfrm flipV="1">
            <a:off x="9242434" y="2844800"/>
            <a:ext cx="1069966" cy="7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- Γωνιακή σύνδεση"/>
          <p:cNvCxnSpPr>
            <a:stCxn id="54" idx="2"/>
            <a:endCxn id="27" idx="3"/>
          </p:cNvCxnSpPr>
          <p:nvPr/>
        </p:nvCxnSpPr>
        <p:spPr>
          <a:xfrm rot="5400000">
            <a:off x="10798976" y="3887000"/>
            <a:ext cx="511175" cy="3825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- Shape"/>
          <p:cNvCxnSpPr>
            <a:stCxn id="27" idx="1"/>
            <a:endCxn id="4" idx="6"/>
          </p:cNvCxnSpPr>
          <p:nvPr/>
        </p:nvCxnSpPr>
        <p:spPr>
          <a:xfrm rot="10800000">
            <a:off x="7156450" y="4331497"/>
            <a:ext cx="1778000" cy="23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ΠΟΙΝΙΚΗΣ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ΔΙΑΔΙΚΑΣΙΑΣ ΣΤΗΝ ΕΙΣΑΓΓΕΛΙΑ ΠΡΩΤΟΔΙΚΩΝ ΠΕΙΡΑΙΑ </a:t>
            </a:r>
          </a:p>
        </p:txBody>
      </p:sp>
      <p:sp>
        <p:nvSpPr>
          <p:cNvPr id="57" name="56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Text Box 79"/>
          <p:cNvSpPr txBox="1">
            <a:spLocks noChangeArrowheads="1"/>
          </p:cNvSpPr>
          <p:nvPr/>
        </p:nvSpPr>
        <p:spPr bwMode="auto">
          <a:xfrm>
            <a:off x="10445750" y="3289300"/>
            <a:ext cx="16002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Ανυποστήρικτες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</p:txBody>
      </p:sp>
      <p:sp>
        <p:nvSpPr>
          <p:cNvPr id="55" name="Text Box 79"/>
          <p:cNvSpPr txBox="1">
            <a:spLocks noChangeArrowheads="1"/>
          </p:cNvSpPr>
          <p:nvPr/>
        </p:nvSpPr>
        <p:spPr bwMode="auto">
          <a:xfrm>
            <a:off x="3378200" y="2578100"/>
            <a:ext cx="1285884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Διατάξεις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υφ’ όρων</a:t>
            </a:r>
          </a:p>
        </p:txBody>
      </p:sp>
      <p:cxnSp>
        <p:nvCxnSpPr>
          <p:cNvPr id="136" name="135 - Γωνιακή σύνδεση"/>
          <p:cNvCxnSpPr>
            <a:stCxn id="54" idx="0"/>
            <a:endCxn id="12" idx="2"/>
          </p:cNvCxnSpPr>
          <p:nvPr/>
        </p:nvCxnSpPr>
        <p:spPr>
          <a:xfrm rot="5400000" flipH="1" flipV="1">
            <a:off x="11112500" y="3155950"/>
            <a:ext cx="26670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 Box 79"/>
          <p:cNvSpPr txBox="1">
            <a:spLocks noChangeArrowheads="1"/>
          </p:cNvSpPr>
          <p:nvPr/>
        </p:nvSpPr>
        <p:spPr bwMode="auto">
          <a:xfrm>
            <a:off x="7956550" y="266700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Εκτέλεση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8" name="167 - Γωνιακή σύνδεση"/>
          <p:cNvCxnSpPr>
            <a:stCxn id="4" idx="0"/>
            <a:endCxn id="166" idx="2"/>
          </p:cNvCxnSpPr>
          <p:nvPr/>
        </p:nvCxnSpPr>
        <p:spPr>
          <a:xfrm rot="5400000" flipH="1" flipV="1">
            <a:off x="6967541" y="2235199"/>
            <a:ext cx="842960" cy="242094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- Γωνιακή σύνδεση"/>
          <p:cNvCxnSpPr>
            <a:stCxn id="248" idx="3"/>
            <a:endCxn id="4" idx="2"/>
          </p:cNvCxnSpPr>
          <p:nvPr/>
        </p:nvCxnSpPr>
        <p:spPr>
          <a:xfrm flipV="1">
            <a:off x="4311650" y="4331497"/>
            <a:ext cx="889000" cy="23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182 - Γωνιακή σύνδεση"/>
          <p:cNvCxnSpPr>
            <a:stCxn id="55" idx="1"/>
            <a:endCxn id="30" idx="0"/>
          </p:cNvCxnSpPr>
          <p:nvPr/>
        </p:nvCxnSpPr>
        <p:spPr>
          <a:xfrm rot="10800000" flipV="1">
            <a:off x="2147896" y="2867024"/>
            <a:ext cx="1230304" cy="511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- Γωνιακή σύνδεση"/>
          <p:cNvCxnSpPr>
            <a:stCxn id="30" idx="2"/>
            <a:endCxn id="248" idx="1"/>
          </p:cNvCxnSpPr>
          <p:nvPr/>
        </p:nvCxnSpPr>
        <p:spPr>
          <a:xfrm rot="16200000" flipH="1">
            <a:off x="2374906" y="3508380"/>
            <a:ext cx="598485" cy="105250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- Γωνιακή σύνδεση"/>
          <p:cNvCxnSpPr>
            <a:stCxn id="55" idx="2"/>
            <a:endCxn id="4" idx="0"/>
          </p:cNvCxnSpPr>
          <p:nvPr/>
        </p:nvCxnSpPr>
        <p:spPr>
          <a:xfrm rot="16200000" flipH="1">
            <a:off x="4744246" y="2432846"/>
            <a:ext cx="711200" cy="2157408"/>
          </a:xfrm>
          <a:prstGeom prst="bentConnector3">
            <a:avLst>
              <a:gd name="adj1" fmla="val 4170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 Box 79"/>
          <p:cNvSpPr txBox="1">
            <a:spLocks noChangeArrowheads="1"/>
          </p:cNvSpPr>
          <p:nvPr/>
        </p:nvSpPr>
        <p:spPr bwMode="auto">
          <a:xfrm>
            <a:off x="3200400" y="4044950"/>
            <a:ext cx="1111250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Αντίγραφα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Π.Μ.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4043346" y="4222750"/>
            <a:ext cx="2046304" cy="10668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ΠΟΙΝΙΚΟΥ ΜΗΤΡΩΟΥ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9186882" y="2800336"/>
            <a:ext cx="2428892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ΤΜΗΜΑΤΑ ΠΡΟΣΔΙΟΡΙΣΜΟΥ</a:t>
            </a:r>
          </a:p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(ΚΑΙ ΞΕΝΩΝ ΑΡΧΩΝ)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022350" y="2844800"/>
            <a:ext cx="173355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ΔΙΑΦΟΡΕΣ 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ΔΙΚΑΣΤΙΚΕΣ ΑΡΧΕΣ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ΠΟΙΝΙΚΟΥ ΜΗΤΡΩΟΥ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3" name="22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4" name="23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5" name="24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28" name="27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9" name="28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31" name="Text Box 79"/>
          <p:cNvSpPr txBox="1">
            <a:spLocks noChangeArrowheads="1"/>
          </p:cNvSpPr>
          <p:nvPr/>
        </p:nvSpPr>
        <p:spPr bwMode="auto">
          <a:xfrm>
            <a:off x="2266950" y="4533900"/>
            <a:ext cx="1466850" cy="444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Δελτία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ποινικού μητρώου</a:t>
            </a:r>
          </a:p>
        </p:txBody>
      </p:sp>
      <p:cxnSp>
        <p:nvCxnSpPr>
          <p:cNvPr id="33" name="32 - Γωνιακή σύνδεση"/>
          <p:cNvCxnSpPr>
            <a:stCxn id="40" idx="2"/>
            <a:endCxn id="31" idx="1"/>
          </p:cNvCxnSpPr>
          <p:nvPr/>
        </p:nvCxnSpPr>
        <p:spPr>
          <a:xfrm rot="16200000" flipH="1">
            <a:off x="1389062" y="3878262"/>
            <a:ext cx="1377950" cy="377825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63 - Shape"/>
          <p:cNvCxnSpPr>
            <a:stCxn id="31" idx="3"/>
            <a:endCxn id="32" idx="2"/>
          </p:cNvCxnSpPr>
          <p:nvPr/>
        </p:nvCxnSpPr>
        <p:spPr>
          <a:xfrm>
            <a:off x="3733800" y="4756150"/>
            <a:ext cx="30954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Γωνιακή σύνδεση"/>
          <p:cNvCxnSpPr>
            <a:stCxn id="32" idx="6"/>
            <a:endCxn id="48" idx="1"/>
          </p:cNvCxnSpPr>
          <p:nvPr/>
        </p:nvCxnSpPr>
        <p:spPr>
          <a:xfrm>
            <a:off x="6089650" y="4756150"/>
            <a:ext cx="5778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63 - Shape"/>
          <p:cNvCxnSpPr>
            <a:stCxn id="48" idx="3"/>
            <a:endCxn id="58" idx="1"/>
          </p:cNvCxnSpPr>
          <p:nvPr/>
        </p:nvCxnSpPr>
        <p:spPr>
          <a:xfrm>
            <a:off x="8093052" y="4756150"/>
            <a:ext cx="110809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9186882" y="3657592"/>
            <a:ext cx="2428892" cy="5619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ΑΝΑΚΡΙΤΙΚΑ ΤΜΗΜΑΤΑ </a:t>
            </a:r>
          </a:p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ΠΡΩΤΟΔΙΚΕΙΩΝ</a:t>
            </a:r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>
            <a:off x="9201150" y="4489450"/>
            <a:ext cx="2428892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ΕΙΣΑΓΓΕΛΙΕΣ ΕΦΕΤΩΝ </a:t>
            </a:r>
          </a:p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&amp; ΠΡΩΤΟΔΙΚΩΝ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9186882" y="5229228"/>
            <a:ext cx="2428892" cy="3476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ΑΡΜΟΔΙΕΣ ΑΡΧΕΣ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9186882" y="5800732"/>
            <a:ext cx="2428892" cy="3476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ΠΟΛΙΤΕΣ</a:t>
            </a:r>
          </a:p>
        </p:txBody>
      </p:sp>
      <p:cxnSp>
        <p:nvCxnSpPr>
          <p:cNvPr id="66" name="65 - Γωνιακή σύνδεση"/>
          <p:cNvCxnSpPr>
            <a:stCxn id="48" idx="3"/>
            <a:endCxn id="39" idx="1"/>
          </p:cNvCxnSpPr>
          <p:nvPr/>
        </p:nvCxnSpPr>
        <p:spPr>
          <a:xfrm flipV="1">
            <a:off x="8093052" y="3086088"/>
            <a:ext cx="1093830" cy="1670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Γωνιακή σύνδεση"/>
          <p:cNvCxnSpPr>
            <a:stCxn id="48" idx="3"/>
            <a:endCxn id="57" idx="1"/>
          </p:cNvCxnSpPr>
          <p:nvPr/>
        </p:nvCxnSpPr>
        <p:spPr>
          <a:xfrm flipV="1">
            <a:off x="8093052" y="3938582"/>
            <a:ext cx="1093830" cy="8175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Γωνιακή σύνδεση"/>
          <p:cNvCxnSpPr>
            <a:stCxn id="48" idx="3"/>
            <a:endCxn id="59" idx="1"/>
          </p:cNvCxnSpPr>
          <p:nvPr/>
        </p:nvCxnSpPr>
        <p:spPr>
          <a:xfrm>
            <a:off x="8093052" y="4756150"/>
            <a:ext cx="1093830" cy="6469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Γωνιακή σύνδεση"/>
          <p:cNvCxnSpPr>
            <a:stCxn id="48" idx="3"/>
            <a:endCxn id="60" idx="1"/>
          </p:cNvCxnSpPr>
          <p:nvPr/>
        </p:nvCxnSpPr>
        <p:spPr>
          <a:xfrm>
            <a:off x="8093052" y="4756150"/>
            <a:ext cx="1093830" cy="12184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38" name="37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6667500" y="4489450"/>
            <a:ext cx="1425552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Αντίγραφα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ποινικού μητρώου</a:t>
            </a:r>
          </a:p>
        </p:txBody>
      </p:sp>
      <p:graphicFrame>
        <p:nvGraphicFramePr>
          <p:cNvPr id="35" name="34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6700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Έλλειψη"/>
          <p:cNvSpPr/>
          <p:nvPr/>
        </p:nvSpPr>
        <p:spPr>
          <a:xfrm>
            <a:off x="3686156" y="4157658"/>
            <a:ext cx="2000264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8329626" y="3300402"/>
            <a:ext cx="250033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ΕΡΗΜΗΝ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8329626" y="6086484"/>
            <a:ext cx="250033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ΔΙΚΑΣΤΙΚΕΣ ΑΡΧΕΣ</a:t>
            </a:r>
          </a:p>
        </p:txBody>
      </p:sp>
      <p:sp>
        <p:nvSpPr>
          <p:cNvPr id="6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400140" y="7229492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ΑΣΤΥΝΟΜΙΚΑ ΤΜΗΜΑΤΑ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329626" y="5514980"/>
            <a:ext cx="250033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ΑΓΟΡΑΝΟΜΙΑΣ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29626" y="4943476"/>
            <a:ext cx="250033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ΔΙΟΙΚΗΤΙΚΟΥ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29626" y="3871906"/>
            <a:ext cx="250033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ΒΟΥΛΕΥΜΑΤΩΝ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29626" y="2657460"/>
            <a:ext cx="250033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ΤΜΗΜΑΤΑ ΠΡΟΣΔΙΟΡΙΣΜΩΝ</a:t>
            </a:r>
          </a:p>
        </p:txBody>
      </p:sp>
      <p:graphicFrame>
        <p:nvGraphicFramePr>
          <p:cNvPr id="37" name="36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0" name="29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2" name="31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4" name="33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8" name="37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40" name="39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cxnSp>
        <p:nvCxnSpPr>
          <p:cNvPr id="44" name="43 - Γωνιακή σύνδεση"/>
          <p:cNvCxnSpPr>
            <a:stCxn id="2" idx="3"/>
            <a:endCxn id="63" idx="0"/>
          </p:cNvCxnSpPr>
          <p:nvPr/>
        </p:nvCxnSpPr>
        <p:spPr>
          <a:xfrm rot="5400000">
            <a:off x="3497139" y="5429901"/>
            <a:ext cx="961502" cy="2396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Γωνιακή σύνδεση"/>
          <p:cNvCxnSpPr>
            <a:stCxn id="63" idx="2"/>
            <a:endCxn id="14" idx="3"/>
          </p:cNvCxnSpPr>
          <p:nvPr/>
        </p:nvCxnSpPr>
        <p:spPr>
          <a:xfrm rot="5400000">
            <a:off x="3346833" y="6778227"/>
            <a:ext cx="969183" cy="2905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Γωνιακή σύνδεση"/>
          <p:cNvCxnSpPr>
            <a:stCxn id="14" idx="1"/>
            <a:endCxn id="46" idx="2"/>
          </p:cNvCxnSpPr>
          <p:nvPr/>
        </p:nvCxnSpPr>
        <p:spPr>
          <a:xfrm rot="10800000">
            <a:off x="1244600" y="6578601"/>
            <a:ext cx="155540" cy="829487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Γωνιακή σύνδεση"/>
          <p:cNvCxnSpPr>
            <a:stCxn id="47" idx="0"/>
            <a:endCxn id="2" idx="2"/>
          </p:cNvCxnSpPr>
          <p:nvPr/>
        </p:nvCxnSpPr>
        <p:spPr>
          <a:xfrm rot="5400000" flipH="1" flipV="1">
            <a:off x="2131606" y="3735000"/>
            <a:ext cx="667545" cy="24415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79"/>
          <p:cNvSpPr txBox="1">
            <a:spLocks noChangeArrowheads="1"/>
          </p:cNvSpPr>
          <p:nvPr/>
        </p:nvSpPr>
        <p:spPr bwMode="auto">
          <a:xfrm>
            <a:off x="6489700" y="4356100"/>
            <a:ext cx="1285884" cy="5270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Δικόγραφα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προς επίδοση</a:t>
            </a:r>
          </a:p>
        </p:txBody>
      </p:sp>
      <p:cxnSp>
        <p:nvCxnSpPr>
          <p:cNvPr id="98" name="97 - Γωνιακή σύνδεση"/>
          <p:cNvCxnSpPr>
            <a:stCxn id="18" idx="1"/>
            <a:endCxn id="97" idx="0"/>
          </p:cNvCxnSpPr>
          <p:nvPr/>
        </p:nvCxnSpPr>
        <p:spPr>
          <a:xfrm rot="10800000" flipV="1">
            <a:off x="7132642" y="2871774"/>
            <a:ext cx="1196984" cy="148432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44 - Γωνιακή σύνδεση"/>
          <p:cNvCxnSpPr>
            <a:stCxn id="97" idx="1"/>
            <a:endCxn id="2" idx="6"/>
          </p:cNvCxnSpPr>
          <p:nvPr/>
        </p:nvCxnSpPr>
        <p:spPr>
          <a:xfrm rot="10800000" flipV="1">
            <a:off x="5686420" y="4619627"/>
            <a:ext cx="803280" cy="23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79"/>
          <p:cNvSpPr txBox="1">
            <a:spLocks noChangeArrowheads="1"/>
          </p:cNvSpPr>
          <p:nvPr/>
        </p:nvSpPr>
        <p:spPr bwMode="auto">
          <a:xfrm>
            <a:off x="7258056" y="1657328"/>
            <a:ext cx="1285884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Επιδομένα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δικόγραφα</a:t>
            </a:r>
          </a:p>
        </p:txBody>
      </p:sp>
      <p:cxnSp>
        <p:nvCxnSpPr>
          <p:cNvPr id="101" name="100 - Γωνιακή σύνδεση"/>
          <p:cNvCxnSpPr>
            <a:stCxn id="2" idx="0"/>
            <a:endCxn id="100" idx="1"/>
          </p:cNvCxnSpPr>
          <p:nvPr/>
        </p:nvCxnSpPr>
        <p:spPr>
          <a:xfrm rot="5400000" flipH="1" flipV="1">
            <a:off x="4864883" y="1764485"/>
            <a:ext cx="2214578" cy="257176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Γωνιακή σύνδεση"/>
          <p:cNvCxnSpPr>
            <a:stCxn id="100" idx="3"/>
            <a:endCxn id="4" idx="3"/>
          </p:cNvCxnSpPr>
          <p:nvPr/>
        </p:nvCxnSpPr>
        <p:spPr>
          <a:xfrm>
            <a:off x="8543940" y="1943080"/>
            <a:ext cx="2286016" cy="4321999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97 - Γωνιακή σύνδεση"/>
          <p:cNvCxnSpPr>
            <a:stCxn id="3" idx="1"/>
            <a:endCxn id="97" idx="0"/>
          </p:cNvCxnSpPr>
          <p:nvPr/>
        </p:nvCxnSpPr>
        <p:spPr>
          <a:xfrm rot="10800000" flipV="1">
            <a:off x="7132642" y="3514716"/>
            <a:ext cx="1196984" cy="84138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97 - Γωνιακή σύνδεση"/>
          <p:cNvCxnSpPr>
            <a:stCxn id="17" idx="1"/>
            <a:endCxn id="97" idx="0"/>
          </p:cNvCxnSpPr>
          <p:nvPr/>
        </p:nvCxnSpPr>
        <p:spPr>
          <a:xfrm rot="10800000" flipV="1">
            <a:off x="7132642" y="4086220"/>
            <a:ext cx="1196984" cy="26988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97 - Γωνιακή σύνδεση"/>
          <p:cNvCxnSpPr>
            <a:stCxn id="16" idx="1"/>
            <a:endCxn id="97" idx="2"/>
          </p:cNvCxnSpPr>
          <p:nvPr/>
        </p:nvCxnSpPr>
        <p:spPr>
          <a:xfrm rot="10800000">
            <a:off x="7132642" y="4883154"/>
            <a:ext cx="1196984" cy="27463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97 - Γωνιακή σύνδεση"/>
          <p:cNvCxnSpPr>
            <a:stCxn id="15" idx="1"/>
            <a:endCxn id="97" idx="2"/>
          </p:cNvCxnSpPr>
          <p:nvPr/>
        </p:nvCxnSpPr>
        <p:spPr>
          <a:xfrm rot="10800000">
            <a:off x="7132642" y="4883154"/>
            <a:ext cx="1196984" cy="84614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97 - Γωνιακή σύνδεση"/>
          <p:cNvCxnSpPr>
            <a:stCxn id="97" idx="2"/>
            <a:endCxn id="4" idx="1"/>
          </p:cNvCxnSpPr>
          <p:nvPr/>
        </p:nvCxnSpPr>
        <p:spPr>
          <a:xfrm rot="16200000" flipH="1">
            <a:off x="7040172" y="4975624"/>
            <a:ext cx="1381925" cy="119698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- Γωνιακή σύνδεση"/>
          <p:cNvCxnSpPr>
            <a:stCxn id="100" idx="3"/>
            <a:endCxn id="15" idx="3"/>
          </p:cNvCxnSpPr>
          <p:nvPr/>
        </p:nvCxnSpPr>
        <p:spPr>
          <a:xfrm>
            <a:off x="8543940" y="1943080"/>
            <a:ext cx="2286016" cy="3786214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- Γωνιακή σύνδεση"/>
          <p:cNvCxnSpPr>
            <a:stCxn id="100" idx="3"/>
            <a:endCxn id="16" idx="3"/>
          </p:cNvCxnSpPr>
          <p:nvPr/>
        </p:nvCxnSpPr>
        <p:spPr>
          <a:xfrm>
            <a:off x="8543940" y="1943080"/>
            <a:ext cx="2286016" cy="3214710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- Γωνιακή σύνδεση"/>
          <p:cNvCxnSpPr>
            <a:stCxn id="100" idx="3"/>
            <a:endCxn id="17" idx="3"/>
          </p:cNvCxnSpPr>
          <p:nvPr/>
        </p:nvCxnSpPr>
        <p:spPr>
          <a:xfrm>
            <a:off x="8543940" y="1943080"/>
            <a:ext cx="2286016" cy="2143140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- Γωνιακή σύνδεση"/>
          <p:cNvCxnSpPr>
            <a:stCxn id="100" idx="3"/>
            <a:endCxn id="3" idx="3"/>
          </p:cNvCxnSpPr>
          <p:nvPr/>
        </p:nvCxnSpPr>
        <p:spPr>
          <a:xfrm>
            <a:off x="8543940" y="1943080"/>
            <a:ext cx="2286016" cy="1571636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- Γωνιακή σύνδεση"/>
          <p:cNvCxnSpPr>
            <a:stCxn id="100" idx="3"/>
            <a:endCxn id="18" idx="3"/>
          </p:cNvCxnSpPr>
          <p:nvPr/>
        </p:nvCxnSpPr>
        <p:spPr>
          <a:xfrm>
            <a:off x="8543940" y="1943080"/>
            <a:ext cx="2286016" cy="928694"/>
          </a:xfrm>
          <a:prstGeom prst="bentConnector3">
            <a:avLst>
              <a:gd name="adj1" fmla="val 11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49" name="48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Text Box 79"/>
          <p:cNvSpPr txBox="1">
            <a:spLocks noChangeArrowheads="1"/>
          </p:cNvSpPr>
          <p:nvPr/>
        </p:nvSpPr>
        <p:spPr bwMode="auto">
          <a:xfrm>
            <a:off x="3333750" y="5911850"/>
            <a:ext cx="1285884" cy="5270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Δικόγραφα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προς επίδοση</a:t>
            </a:r>
          </a:p>
        </p:txBody>
      </p:sp>
      <p:sp>
        <p:nvSpPr>
          <p:cNvPr id="46" name="Text Box 79"/>
          <p:cNvSpPr txBox="1">
            <a:spLocks noChangeArrowheads="1"/>
          </p:cNvSpPr>
          <p:nvPr/>
        </p:nvSpPr>
        <p:spPr bwMode="auto">
          <a:xfrm>
            <a:off x="755650" y="6223000"/>
            <a:ext cx="9779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Επίδοση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Text Box 79"/>
          <p:cNvSpPr txBox="1">
            <a:spLocks noChangeArrowheads="1"/>
          </p:cNvSpPr>
          <p:nvPr/>
        </p:nvSpPr>
        <p:spPr bwMode="auto">
          <a:xfrm>
            <a:off x="622300" y="5289550"/>
            <a:ext cx="12446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Αποδεικτικά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5" name="97 - Γωνιακή σύνδεση"/>
          <p:cNvCxnSpPr>
            <a:stCxn id="47" idx="2"/>
            <a:endCxn id="46" idx="0"/>
          </p:cNvCxnSpPr>
          <p:nvPr/>
        </p:nvCxnSpPr>
        <p:spPr>
          <a:xfrm rot="5400000">
            <a:off x="955675" y="5934075"/>
            <a:ext cx="5778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Ορθογώνιο"/>
          <p:cNvSpPr/>
          <p:nvPr/>
        </p:nvSpPr>
        <p:spPr>
          <a:xfrm>
            <a:off x="3257528" y="2085956"/>
            <a:ext cx="6321346" cy="517064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ΣΧΗΜΑΤΙΚΗ ΑΠΟΤΥΠΩΣΗ </a:t>
            </a:r>
          </a:p>
          <a:p>
            <a:pPr algn="ctr"/>
            <a:r>
              <a:rPr lang="el-G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ΤΗΣ ΡΟΗΣ </a:t>
            </a:r>
          </a:p>
          <a:p>
            <a:pPr algn="ctr"/>
            <a:r>
              <a:rPr lang="el-G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ΠΟΙΝΙΚΗΣ ΔΙΑΔΙΚΑΣΙΑΣ</a:t>
            </a:r>
            <a:endParaRPr lang="el-GR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0"/>
            <a:ext cx="12801600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l-GR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ea typeface="MingLiU" pitchFamily="49" charset="-120"/>
              </a:rPr>
              <a:t>   </a:t>
            </a:r>
            <a:endParaRPr lang="en-US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ea typeface="MingLiU" pitchFamily="49" charset="-120"/>
            </a:endParaRPr>
          </a:p>
          <a:p>
            <a:r>
              <a:rPr lang="el-GR" sz="2800" b="1" spc="150" dirty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ΕΙΣΑΓΓΕΛΙΑ ΠΡΩΤΟΔΙΚΩΝ ΠΕΙΡΑΙΑ</a:t>
            </a:r>
            <a:endParaRPr lang="en-US" sz="2800" b="1" spc="15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  <a:ea typeface="MingLiU" pitchFamily="49" charset="-120"/>
            </a:endParaRPr>
          </a:p>
          <a:p>
            <a:r>
              <a:rPr lang="el-GR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ea typeface="MingLiU" pitchFamily="49" charset="-120"/>
              </a:rPr>
              <a:t> 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0" y="8872566"/>
            <a:ext cx="128016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600" dirty="0">
              <a:latin typeface="Calibri" pitchFamily="34" charset="0"/>
            </a:endParaRPr>
          </a:p>
          <a:p>
            <a:pPr algn="ctr"/>
            <a:r>
              <a:rPr lang="el-GR" sz="16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6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                                                                 Απρίλιος 2013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ctr"/>
            <a:endParaRPr lang="el-GR" sz="16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64 - Ορθογώνιο"/>
          <p:cNvSpPr/>
          <p:nvPr/>
        </p:nvSpPr>
        <p:spPr>
          <a:xfrm rot="16200000">
            <a:off x="5865017" y="8193903"/>
            <a:ext cx="1714512" cy="500068"/>
          </a:xfrm>
          <a:prstGeom prst="rect">
            <a:avLst/>
          </a:prstGeom>
          <a:solidFill>
            <a:schemeClr val="bg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accent4">
                    <a:lumMod val="75000"/>
                  </a:schemeClr>
                </a:solidFill>
              </a:rPr>
              <a:t>ΑΡΧΕΙΟ</a:t>
            </a:r>
            <a:endParaRPr lang="el-G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10901394" y="300006"/>
            <a:ext cx="1571636" cy="785818"/>
          </a:xfrm>
          <a:prstGeom prst="rect">
            <a:avLst/>
          </a:prstGeom>
          <a:solidFill>
            <a:schemeClr val="bg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accent4">
                    <a:lumMod val="75000"/>
                  </a:schemeClr>
                </a:solidFill>
              </a:rPr>
              <a:t>ΑΡΧΕΙΟ</a:t>
            </a:r>
            <a:endParaRPr lang="el-G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7615246" y="1514452"/>
            <a:ext cx="1428760" cy="428628"/>
          </a:xfrm>
          <a:prstGeom prst="rect">
            <a:avLst/>
          </a:prstGeom>
          <a:solidFill>
            <a:schemeClr val="bg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accent4">
                    <a:lumMod val="75000"/>
                  </a:schemeClr>
                </a:solidFill>
              </a:rPr>
              <a:t>ΑΡΧΕΙΟ</a:t>
            </a:r>
            <a:endParaRPr lang="el-G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3" name="152 - Ορθογώνιο"/>
          <p:cNvSpPr/>
          <p:nvPr/>
        </p:nvSpPr>
        <p:spPr>
          <a:xfrm rot="16200000">
            <a:off x="1471580" y="4872036"/>
            <a:ext cx="1785951" cy="500068"/>
          </a:xfrm>
          <a:prstGeom prst="rect">
            <a:avLst/>
          </a:pr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accent4">
                    <a:lumMod val="75000"/>
                  </a:schemeClr>
                </a:solidFill>
              </a:rPr>
              <a:t>ΑΡΧΕΙΟ</a:t>
            </a:r>
            <a:endParaRPr lang="el-G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7615246" y="300006"/>
            <a:ext cx="48577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5400000" flipH="1" flipV="1">
            <a:off x="7972436" y="4800600"/>
            <a:ext cx="9001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>
            <a:off x="328570" y="9301194"/>
            <a:ext cx="121444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Ευθεία γραμμή σύνδεσης"/>
          <p:cNvCxnSpPr/>
          <p:nvPr/>
        </p:nvCxnSpPr>
        <p:spPr>
          <a:xfrm rot="5400000">
            <a:off x="5257792" y="2657460"/>
            <a:ext cx="47149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- Ευθεία γραμμή σύνδεσης"/>
          <p:cNvCxnSpPr/>
          <p:nvPr/>
        </p:nvCxnSpPr>
        <p:spPr>
          <a:xfrm>
            <a:off x="328570" y="4229096"/>
            <a:ext cx="52149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Ευθεία γραμμή σύνδεσης"/>
          <p:cNvCxnSpPr/>
          <p:nvPr/>
        </p:nvCxnSpPr>
        <p:spPr>
          <a:xfrm rot="5400000" flipH="1" flipV="1">
            <a:off x="-2207479" y="6765145"/>
            <a:ext cx="50720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- Ευθεία γραμμή σύνδεσης"/>
          <p:cNvCxnSpPr/>
          <p:nvPr/>
        </p:nvCxnSpPr>
        <p:spPr>
          <a:xfrm>
            <a:off x="9829824" y="758668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>
            <a:off x="11258584" y="4800600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>
            <a:off x="10329890" y="7586682"/>
            <a:ext cx="21431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- Ευθεία γραμμή σύνδεσης"/>
          <p:cNvCxnSpPr/>
          <p:nvPr/>
        </p:nvCxnSpPr>
        <p:spPr>
          <a:xfrm>
            <a:off x="10901394" y="6229360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- Ευθεία γραμμή σύνδεσης"/>
          <p:cNvCxnSpPr/>
          <p:nvPr/>
        </p:nvCxnSpPr>
        <p:spPr>
          <a:xfrm>
            <a:off x="10901394" y="5372104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εία γραμμή σύνδεσης"/>
          <p:cNvCxnSpPr/>
          <p:nvPr/>
        </p:nvCxnSpPr>
        <p:spPr>
          <a:xfrm>
            <a:off x="10901394" y="3157526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>
            <a:off x="10901394" y="3800468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- Ευθεία γραμμή σύνδεσης"/>
          <p:cNvCxnSpPr/>
          <p:nvPr/>
        </p:nvCxnSpPr>
        <p:spPr>
          <a:xfrm>
            <a:off x="10901394" y="2300270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>
            <a:off x="10901394" y="1085824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5400000">
            <a:off x="10472766" y="458628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5400000">
            <a:off x="10794237" y="383618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- Ευθεία γραμμή σύνδεσης"/>
          <p:cNvCxnSpPr/>
          <p:nvPr/>
        </p:nvCxnSpPr>
        <p:spPr>
          <a:xfrm rot="5400000">
            <a:off x="10722799" y="319324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- Ευθεία γραμμή σύνδεσης"/>
          <p:cNvCxnSpPr/>
          <p:nvPr/>
        </p:nvCxnSpPr>
        <p:spPr>
          <a:xfrm rot="5400000">
            <a:off x="10513247" y="2331227"/>
            <a:ext cx="785818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5400000">
            <a:off x="10366403" y="1192981"/>
            <a:ext cx="107077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>
            <a:off x="8329626" y="4872038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>
            <a:off x="8329626" y="430053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>
            <a:off x="7615246" y="4086220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7615246" y="344327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>
            <a:off x="7615246" y="2657460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10544204" y="151445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>
            <a:off x="10329890" y="8515376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- Ευθεία γραμμή σύνδεσης"/>
          <p:cNvCxnSpPr/>
          <p:nvPr/>
        </p:nvCxnSpPr>
        <p:spPr>
          <a:xfrm>
            <a:off x="7615246" y="1514452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εία γραμμή σύνδεσης"/>
          <p:cNvCxnSpPr/>
          <p:nvPr/>
        </p:nvCxnSpPr>
        <p:spPr>
          <a:xfrm rot="5400000">
            <a:off x="1079463" y="4478335"/>
            <a:ext cx="49927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- Ευθεία γραμμή σύνδεσης"/>
          <p:cNvCxnSpPr/>
          <p:nvPr/>
        </p:nvCxnSpPr>
        <p:spPr>
          <a:xfrm rot="5400000">
            <a:off x="296819" y="6046003"/>
            <a:ext cx="206297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 rot="5400000">
            <a:off x="8901130" y="201451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- Ευθεία γραμμή σύνδεσης"/>
          <p:cNvCxnSpPr/>
          <p:nvPr/>
        </p:nvCxnSpPr>
        <p:spPr>
          <a:xfrm rot="5400000">
            <a:off x="8866205" y="269238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 rot="5400000">
            <a:off x="8972568" y="158589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5400000">
            <a:off x="7870041" y="4545805"/>
            <a:ext cx="928694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5400000">
            <a:off x="10687874" y="5514980"/>
            <a:ext cx="4278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Ευθεία γραμμή σύνδεσης"/>
          <p:cNvCxnSpPr/>
          <p:nvPr/>
        </p:nvCxnSpPr>
        <p:spPr>
          <a:xfrm rot="5400000">
            <a:off x="8401064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5400000">
            <a:off x="10477528" y="8867804"/>
            <a:ext cx="8477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 rot="5400000">
            <a:off x="10222733" y="7479525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- Ευθεία γραμμή σύνδεσης"/>
          <p:cNvCxnSpPr/>
          <p:nvPr/>
        </p:nvCxnSpPr>
        <p:spPr>
          <a:xfrm rot="5400000">
            <a:off x="10619610" y="6296036"/>
            <a:ext cx="56277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Ευθεία γραμμή σύνδεσης"/>
          <p:cNvCxnSpPr/>
          <p:nvPr/>
        </p:nvCxnSpPr>
        <p:spPr>
          <a:xfrm rot="5400000">
            <a:off x="8866205" y="340676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- Ευθεία γραμμή σύνδεσης"/>
          <p:cNvCxnSpPr/>
          <p:nvPr/>
        </p:nvCxnSpPr>
        <p:spPr>
          <a:xfrm rot="5400000">
            <a:off x="8937643" y="397826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- Ευθεία γραμμή σύνδεσης"/>
          <p:cNvCxnSpPr/>
          <p:nvPr/>
        </p:nvCxnSpPr>
        <p:spPr>
          <a:xfrm rot="5400000">
            <a:off x="8973362" y="437117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- Ευθεία γραμμή σύνδεσης"/>
          <p:cNvCxnSpPr/>
          <p:nvPr/>
        </p:nvCxnSpPr>
        <p:spPr>
          <a:xfrm rot="5400000">
            <a:off x="8973362" y="479980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- Ευθεία γραμμή σύνδεσης"/>
          <p:cNvCxnSpPr/>
          <p:nvPr/>
        </p:nvCxnSpPr>
        <p:spPr>
          <a:xfrm>
            <a:off x="5043478" y="758668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εία γραμμή σύνδεσης"/>
          <p:cNvCxnSpPr/>
          <p:nvPr/>
        </p:nvCxnSpPr>
        <p:spPr>
          <a:xfrm>
            <a:off x="1328702" y="7586682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- Ευθεία γραμμή σύνδεσης"/>
          <p:cNvCxnSpPr/>
          <p:nvPr/>
        </p:nvCxnSpPr>
        <p:spPr>
          <a:xfrm>
            <a:off x="328570" y="6015046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Ευθεία γραμμή σύνδεσης"/>
          <p:cNvCxnSpPr/>
          <p:nvPr/>
        </p:nvCxnSpPr>
        <p:spPr>
          <a:xfrm>
            <a:off x="7615246" y="1943080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- Ευθεία γραμμή σύνδεσης"/>
          <p:cNvCxnSpPr/>
          <p:nvPr/>
        </p:nvCxnSpPr>
        <p:spPr>
          <a:xfrm>
            <a:off x="7615246" y="501491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- Ευθεία γραμμή σύνδεσης"/>
          <p:cNvCxnSpPr/>
          <p:nvPr/>
        </p:nvCxnSpPr>
        <p:spPr>
          <a:xfrm rot="5400000">
            <a:off x="1400537" y="8443541"/>
            <a:ext cx="171451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- Ευθεία γραμμή σύνδεσης"/>
          <p:cNvCxnSpPr/>
          <p:nvPr/>
        </p:nvCxnSpPr>
        <p:spPr>
          <a:xfrm rot="5400000">
            <a:off x="7829560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- Ευθεία γραμμή σύνδεσης"/>
          <p:cNvCxnSpPr/>
          <p:nvPr/>
        </p:nvCxnSpPr>
        <p:spPr>
          <a:xfrm rot="5400000">
            <a:off x="7115180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- Ευθεία γραμμή σύνδεσης"/>
          <p:cNvCxnSpPr/>
          <p:nvPr/>
        </p:nvCxnSpPr>
        <p:spPr>
          <a:xfrm rot="5400000">
            <a:off x="5614982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- Ευθεία γραμμή σύνδεσης"/>
          <p:cNvCxnSpPr/>
          <p:nvPr/>
        </p:nvCxnSpPr>
        <p:spPr>
          <a:xfrm rot="5400000">
            <a:off x="6115048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- Ευθεία γραμμή σύνδεσης"/>
          <p:cNvCxnSpPr/>
          <p:nvPr/>
        </p:nvCxnSpPr>
        <p:spPr>
          <a:xfrm rot="5400000">
            <a:off x="4614850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- Ευθεία γραμμή σύνδεσης"/>
          <p:cNvCxnSpPr/>
          <p:nvPr/>
        </p:nvCxnSpPr>
        <p:spPr>
          <a:xfrm rot="5400000">
            <a:off x="3614718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- Ευθεία γραμμή σύνδεσης"/>
          <p:cNvCxnSpPr/>
          <p:nvPr/>
        </p:nvCxnSpPr>
        <p:spPr>
          <a:xfrm rot="5400000">
            <a:off x="2614586" y="844393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- Ευθεία γραμμή σύνδεσης"/>
          <p:cNvCxnSpPr/>
          <p:nvPr/>
        </p:nvCxnSpPr>
        <p:spPr>
          <a:xfrm rot="5400000">
            <a:off x="365083" y="8335987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- Ευθεία γραμμή σύνδεσης"/>
          <p:cNvCxnSpPr/>
          <p:nvPr/>
        </p:nvCxnSpPr>
        <p:spPr>
          <a:xfrm rot="5400000">
            <a:off x="9262288" y="8439176"/>
            <a:ext cx="17057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Ορθογώνιο"/>
          <p:cNvSpPr/>
          <p:nvPr/>
        </p:nvSpPr>
        <p:spPr>
          <a:xfrm>
            <a:off x="8329626" y="4514848"/>
            <a:ext cx="714380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" b="1" dirty="0">
                <a:solidFill>
                  <a:schemeClr val="accent4">
                    <a:lumMod val="75000"/>
                  </a:schemeClr>
                </a:solidFill>
              </a:rPr>
              <a:t>ΦΩΤΟΤΥΠΙΚΟ</a:t>
            </a:r>
          </a:p>
        </p:txBody>
      </p:sp>
      <p:sp>
        <p:nvSpPr>
          <p:cNvPr id="127" name="126 - Ορθογώνιο"/>
          <p:cNvSpPr/>
          <p:nvPr/>
        </p:nvSpPr>
        <p:spPr>
          <a:xfrm>
            <a:off x="8543940" y="3657592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401</a:t>
            </a:r>
          </a:p>
        </p:txBody>
      </p:sp>
      <p:sp>
        <p:nvSpPr>
          <p:cNvPr id="128" name="127 - Ορθογώνιο"/>
          <p:cNvSpPr/>
          <p:nvPr/>
        </p:nvSpPr>
        <p:spPr>
          <a:xfrm>
            <a:off x="8543940" y="2943212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402</a:t>
            </a:r>
          </a:p>
        </p:txBody>
      </p:sp>
      <p:sp>
        <p:nvSpPr>
          <p:cNvPr id="129" name="128 - Ορθογώνιο"/>
          <p:cNvSpPr/>
          <p:nvPr/>
        </p:nvSpPr>
        <p:spPr>
          <a:xfrm>
            <a:off x="10187014" y="1085824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404</a:t>
            </a:r>
          </a:p>
        </p:txBody>
      </p:sp>
      <p:sp>
        <p:nvSpPr>
          <p:cNvPr id="130" name="129 - Ορθογώνιο"/>
          <p:cNvSpPr/>
          <p:nvPr/>
        </p:nvSpPr>
        <p:spPr>
          <a:xfrm>
            <a:off x="8543940" y="2228832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403</a:t>
            </a:r>
          </a:p>
        </p:txBody>
      </p:sp>
      <p:sp>
        <p:nvSpPr>
          <p:cNvPr id="131" name="130 - Ορθογώνιο"/>
          <p:cNvSpPr/>
          <p:nvPr/>
        </p:nvSpPr>
        <p:spPr>
          <a:xfrm>
            <a:off x="11044270" y="6586550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410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2" name="131 - Ορθογώνιο"/>
          <p:cNvSpPr/>
          <p:nvPr/>
        </p:nvSpPr>
        <p:spPr>
          <a:xfrm>
            <a:off x="11044270" y="5729294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409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11044270" y="5014914"/>
            <a:ext cx="442922" cy="228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408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A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4" name="133 - Ορθογώνιο"/>
          <p:cNvSpPr/>
          <p:nvPr/>
        </p:nvSpPr>
        <p:spPr>
          <a:xfrm>
            <a:off x="11044270" y="3943344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408</a:t>
            </a:r>
          </a:p>
        </p:txBody>
      </p:sp>
      <p:sp>
        <p:nvSpPr>
          <p:cNvPr id="135" name="134 - Ορθογώνιο"/>
          <p:cNvSpPr/>
          <p:nvPr/>
        </p:nvSpPr>
        <p:spPr>
          <a:xfrm>
            <a:off x="11044270" y="3443278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407</a:t>
            </a:r>
          </a:p>
        </p:txBody>
      </p:sp>
      <p:sp>
        <p:nvSpPr>
          <p:cNvPr id="136" name="135 - Ορθογώνιο"/>
          <p:cNvSpPr/>
          <p:nvPr/>
        </p:nvSpPr>
        <p:spPr>
          <a:xfrm>
            <a:off x="11044270" y="280033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406</a:t>
            </a:r>
          </a:p>
        </p:txBody>
      </p:sp>
      <p:sp>
        <p:nvSpPr>
          <p:cNvPr id="137" name="136 - Ορθογώνιο"/>
          <p:cNvSpPr/>
          <p:nvPr/>
        </p:nvSpPr>
        <p:spPr>
          <a:xfrm>
            <a:off x="11044270" y="172876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>
                <a:solidFill>
                  <a:schemeClr val="accent4">
                    <a:lumMod val="75000"/>
                  </a:schemeClr>
                </a:solidFill>
              </a:rPr>
              <a:t>405</a:t>
            </a:r>
          </a:p>
        </p:txBody>
      </p:sp>
      <p:sp>
        <p:nvSpPr>
          <p:cNvPr id="138" name="137 - Ορθογώνιο"/>
          <p:cNvSpPr/>
          <p:nvPr/>
        </p:nvSpPr>
        <p:spPr>
          <a:xfrm>
            <a:off x="4329098" y="565785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425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9" name="138 - Ορθογώνιο"/>
          <p:cNvSpPr/>
          <p:nvPr/>
        </p:nvSpPr>
        <p:spPr>
          <a:xfrm>
            <a:off x="3543280" y="5800732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424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0" name="139 - Ορθογώνιο"/>
          <p:cNvSpPr/>
          <p:nvPr/>
        </p:nvSpPr>
        <p:spPr>
          <a:xfrm>
            <a:off x="3043214" y="5800732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423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1" name="140 - Ορθογώνιο"/>
          <p:cNvSpPr/>
          <p:nvPr/>
        </p:nvSpPr>
        <p:spPr>
          <a:xfrm>
            <a:off x="1685892" y="5729294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422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2" name="141 - Ορθογώνιο"/>
          <p:cNvSpPr/>
          <p:nvPr/>
        </p:nvSpPr>
        <p:spPr>
          <a:xfrm>
            <a:off x="757198" y="708661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421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3" name="142 - Ορθογώνιο"/>
          <p:cNvSpPr/>
          <p:nvPr/>
        </p:nvSpPr>
        <p:spPr>
          <a:xfrm>
            <a:off x="1543016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420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4" name="143 - Ορθογώνιο"/>
          <p:cNvSpPr/>
          <p:nvPr/>
        </p:nvSpPr>
        <p:spPr>
          <a:xfrm>
            <a:off x="2614586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419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5" name="144 - Ορθογώνιο"/>
          <p:cNvSpPr/>
          <p:nvPr/>
        </p:nvSpPr>
        <p:spPr>
          <a:xfrm>
            <a:off x="3829032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418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6" name="145 - Ορθογώνιο"/>
          <p:cNvSpPr/>
          <p:nvPr/>
        </p:nvSpPr>
        <p:spPr>
          <a:xfrm>
            <a:off x="4829164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417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7" name="146 - Ορθογώνιο"/>
          <p:cNvSpPr/>
          <p:nvPr/>
        </p:nvSpPr>
        <p:spPr>
          <a:xfrm>
            <a:off x="5757858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416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8" name="147 - Ορθογώνιο"/>
          <p:cNvSpPr/>
          <p:nvPr/>
        </p:nvSpPr>
        <p:spPr>
          <a:xfrm>
            <a:off x="7258056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415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9" name="148 - Ορθογώνιο"/>
          <p:cNvSpPr/>
          <p:nvPr/>
        </p:nvSpPr>
        <p:spPr>
          <a:xfrm>
            <a:off x="8115312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414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0" name="149 - Ορθογώνιο"/>
          <p:cNvSpPr/>
          <p:nvPr/>
        </p:nvSpPr>
        <p:spPr>
          <a:xfrm>
            <a:off x="8758254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413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1" name="150 - Ορθογώνιο"/>
          <p:cNvSpPr/>
          <p:nvPr/>
        </p:nvSpPr>
        <p:spPr>
          <a:xfrm>
            <a:off x="9472634" y="7800996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412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2" name="151 - Ορθογώνιο"/>
          <p:cNvSpPr/>
          <p:nvPr/>
        </p:nvSpPr>
        <p:spPr>
          <a:xfrm>
            <a:off x="10258452" y="8729690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411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54" name="153 - Ευθεία γραμμή σύνδεσης"/>
          <p:cNvCxnSpPr/>
          <p:nvPr/>
        </p:nvCxnSpPr>
        <p:spPr>
          <a:xfrm>
            <a:off x="4043346" y="758668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- Ευθεία γραμμή σύνδεσης"/>
          <p:cNvCxnSpPr/>
          <p:nvPr/>
        </p:nvCxnSpPr>
        <p:spPr>
          <a:xfrm>
            <a:off x="2686024" y="758668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- Ευθεία γραμμή σύνδεσης"/>
          <p:cNvCxnSpPr/>
          <p:nvPr/>
        </p:nvCxnSpPr>
        <p:spPr>
          <a:xfrm>
            <a:off x="1757330" y="7586682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- Ευθεία γραμμή σύνδεσης"/>
          <p:cNvCxnSpPr/>
          <p:nvPr/>
        </p:nvCxnSpPr>
        <p:spPr>
          <a:xfrm>
            <a:off x="4972040" y="4872038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- Ευθεία γραμμή σύνδεσης"/>
          <p:cNvCxnSpPr/>
          <p:nvPr/>
        </p:nvCxnSpPr>
        <p:spPr>
          <a:xfrm>
            <a:off x="4972040" y="5157790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- Ευθεία γραμμή σύνδεσης"/>
          <p:cNvCxnSpPr/>
          <p:nvPr/>
        </p:nvCxnSpPr>
        <p:spPr>
          <a:xfrm>
            <a:off x="4900602" y="601504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- Ευθεία γραμμή σύνδεσης"/>
          <p:cNvCxnSpPr/>
          <p:nvPr/>
        </p:nvCxnSpPr>
        <p:spPr>
          <a:xfrm>
            <a:off x="3971908" y="601504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- Ευθεία γραμμή σύνδεσης"/>
          <p:cNvCxnSpPr/>
          <p:nvPr/>
        </p:nvCxnSpPr>
        <p:spPr>
          <a:xfrm>
            <a:off x="2971776" y="5729294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- Ευθεία γραμμή σύνδεσης"/>
          <p:cNvCxnSpPr/>
          <p:nvPr/>
        </p:nvCxnSpPr>
        <p:spPr>
          <a:xfrm>
            <a:off x="2400272" y="6015046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- Ευθεία γραμμή σύνδεσης"/>
          <p:cNvCxnSpPr/>
          <p:nvPr/>
        </p:nvCxnSpPr>
        <p:spPr>
          <a:xfrm>
            <a:off x="1971644" y="601504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- Ευθεία γραμμή σύνδεσης"/>
          <p:cNvCxnSpPr/>
          <p:nvPr/>
        </p:nvCxnSpPr>
        <p:spPr>
          <a:xfrm rot="5400000">
            <a:off x="5083959" y="4688681"/>
            <a:ext cx="928694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- Ευθεία γραμμή σύνδεσης"/>
          <p:cNvCxnSpPr/>
          <p:nvPr/>
        </p:nvCxnSpPr>
        <p:spPr>
          <a:xfrm rot="5400000">
            <a:off x="4762488" y="4438648"/>
            <a:ext cx="428628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- Ευθεία γραμμή σύνδεσης"/>
          <p:cNvCxnSpPr/>
          <p:nvPr/>
        </p:nvCxnSpPr>
        <p:spPr>
          <a:xfrm rot="5400000">
            <a:off x="4399742" y="5443542"/>
            <a:ext cx="114380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- Ευθεία γραμμή σύνδεσης"/>
          <p:cNvCxnSpPr/>
          <p:nvPr/>
        </p:nvCxnSpPr>
        <p:spPr>
          <a:xfrm rot="5400000">
            <a:off x="3471048" y="5514980"/>
            <a:ext cx="100092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- Ευθεία γραμμή σύνδεσης"/>
          <p:cNvCxnSpPr/>
          <p:nvPr/>
        </p:nvCxnSpPr>
        <p:spPr>
          <a:xfrm rot="5400000">
            <a:off x="2940819" y="5974565"/>
            <a:ext cx="619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- Ευθεία γραμμή σύνδεσης"/>
          <p:cNvCxnSpPr/>
          <p:nvPr/>
        </p:nvCxnSpPr>
        <p:spPr>
          <a:xfrm rot="5400000">
            <a:off x="2583629" y="5117309"/>
            <a:ext cx="1785950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- Ευθεία γραμμή σύνδεσης"/>
          <p:cNvCxnSpPr/>
          <p:nvPr/>
        </p:nvCxnSpPr>
        <p:spPr>
          <a:xfrm rot="5400000">
            <a:off x="1726373" y="5117309"/>
            <a:ext cx="17764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- Ευθεία γραμμή σύνδεσης"/>
          <p:cNvCxnSpPr/>
          <p:nvPr/>
        </p:nvCxnSpPr>
        <p:spPr>
          <a:xfrm rot="5400000">
            <a:off x="1226307" y="5117309"/>
            <a:ext cx="1785950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- Ευθεία γραμμή σύνδεσης"/>
          <p:cNvCxnSpPr/>
          <p:nvPr/>
        </p:nvCxnSpPr>
        <p:spPr>
          <a:xfrm>
            <a:off x="9115444" y="758668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172 - Ευθεία γραμμή σύνδεσης"/>
          <p:cNvCxnSpPr/>
          <p:nvPr/>
        </p:nvCxnSpPr>
        <p:spPr>
          <a:xfrm>
            <a:off x="8401064" y="758668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- Ευθεία γραμμή σύνδεσης"/>
          <p:cNvCxnSpPr/>
          <p:nvPr/>
        </p:nvCxnSpPr>
        <p:spPr>
          <a:xfrm>
            <a:off x="7472370" y="758668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- Ευθεία γραμμή σύνδεσης"/>
          <p:cNvCxnSpPr/>
          <p:nvPr/>
        </p:nvCxnSpPr>
        <p:spPr>
          <a:xfrm>
            <a:off x="6757990" y="758668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- Ευθεία γραμμή σύνδεσης"/>
          <p:cNvCxnSpPr/>
          <p:nvPr/>
        </p:nvCxnSpPr>
        <p:spPr>
          <a:xfrm>
            <a:off x="5972172" y="7586682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176 - Ορθογώνιο"/>
          <p:cNvSpPr/>
          <p:nvPr/>
        </p:nvSpPr>
        <p:spPr>
          <a:xfrm>
            <a:off x="5043478" y="4300534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Server room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8" name="177 - Ορθογώνιο"/>
          <p:cNvSpPr/>
          <p:nvPr/>
        </p:nvSpPr>
        <p:spPr>
          <a:xfrm>
            <a:off x="11258584" y="8015310"/>
            <a:ext cx="35719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411 A</a:t>
            </a:r>
            <a:endParaRPr lang="el-GR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81" name="180 - Πίνακας"/>
          <p:cNvGraphicFramePr>
            <a:graphicFrameLocks noGrp="1"/>
          </p:cNvGraphicFramePr>
          <p:nvPr/>
        </p:nvGraphicFramePr>
        <p:xfrm>
          <a:off x="328570" y="300006"/>
          <a:ext cx="6072230" cy="35719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715">
                <a:tc gridSpan="4">
                  <a:txBody>
                    <a:bodyPr/>
                    <a:lstStyle/>
                    <a:p>
                      <a:pPr marL="0" marR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spc="150" dirty="0">
                          <a:ln w="11430"/>
                          <a:solidFill>
                            <a:schemeClr val="bg1"/>
                          </a:solidFill>
                          <a:effectLst>
                            <a:outerShdw blurRad="25400" algn="tl" rotWithShape="0">
                              <a:srgbClr val="000000">
                                <a:alpha val="43000"/>
                              </a:srgbClr>
                            </a:outerShdw>
                            <a:reflection blurRad="6350" stA="55000" endA="300" endPos="45500" dir="5400000" sy="-100000" algn="bl" rotWithShape="0"/>
                          </a:effectLst>
                          <a:latin typeface="Calibri" pitchFamily="34" charset="0"/>
                          <a:ea typeface="MingLiU" pitchFamily="49" charset="-120"/>
                        </a:rPr>
                        <a:t>ΣΧΕΔΙΑΓΡΑΜΜΑ</a:t>
                      </a:r>
                      <a:r>
                        <a:rPr lang="el-GR" sz="1600" b="1" spc="150" baseline="0" dirty="0">
                          <a:ln w="11430"/>
                          <a:solidFill>
                            <a:schemeClr val="bg1"/>
                          </a:solidFill>
                          <a:effectLst>
                            <a:outerShdw blurRad="25400" algn="tl" rotWithShape="0">
                              <a:srgbClr val="000000">
                                <a:alpha val="43000"/>
                              </a:srgbClr>
                            </a:outerShdw>
                            <a:reflection blurRad="6350" stA="55000" endA="300" endPos="45500" dir="5400000" sy="-100000" algn="bl" rotWithShape="0"/>
                          </a:effectLst>
                          <a:latin typeface="Calibri" pitchFamily="34" charset="0"/>
                          <a:ea typeface="MingLiU" pitchFamily="49" charset="-120"/>
                        </a:rPr>
                        <a:t> ΤΗΣ </a:t>
                      </a:r>
                      <a:r>
                        <a:rPr lang="el-GR" sz="1600" b="1" spc="150" dirty="0">
                          <a:ln w="11430"/>
                          <a:solidFill>
                            <a:schemeClr val="bg1"/>
                          </a:solidFill>
                          <a:effectLst>
                            <a:outerShdw blurRad="25400" algn="tl" rotWithShape="0">
                              <a:srgbClr val="000000">
                                <a:alpha val="43000"/>
                              </a:srgbClr>
                            </a:outerShdw>
                            <a:reflection blurRad="6350" stA="55000" endA="300" endPos="45500" dir="5400000" sy="-100000" algn="bl" rotWithShape="0"/>
                          </a:effectLst>
                          <a:latin typeface="Calibri" pitchFamily="34" charset="0"/>
                          <a:ea typeface="MingLiU" pitchFamily="49" charset="-120"/>
                        </a:rPr>
                        <a:t>ΕΙΣΑΓΓΕΛΙΑΣ ΠΡΩΤΟΔΙΚΩΝ ΠΕΙΡΑΙΑ</a:t>
                      </a:r>
                      <a:r>
                        <a:rPr lang="el-GR" sz="1400" b="1" spc="150" dirty="0">
                          <a:ln w="11430"/>
                          <a:solidFill>
                            <a:schemeClr val="bg1"/>
                          </a:solidFill>
                          <a:effectLst>
                            <a:outerShdw blurRad="254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Calibri" pitchFamily="34" charset="0"/>
                          <a:ea typeface="MingLiU" pitchFamily="49" charset="-12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9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 sz="9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ΒΙΒΛΙΟΘΗΚΗ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413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ΕΙΣΑΓΓΕΛΕΑΣ ΔΙΩΞΗΣ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402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baseline="0" dirty="0">
                          <a:solidFill>
                            <a:schemeClr val="bg1"/>
                          </a:solidFill>
                        </a:rPr>
                        <a:t>ΠΙΝΑΚΙΑ Α ΤΡΙΜΕΛΟΥΣ</a:t>
                      </a:r>
                      <a:endParaRPr lang="el-GR" sz="9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414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ΕΙΣΑΓΓΕΛΕΑΣ ΥΠΗΡΕΣΙΑΣ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403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ΠΡΟΣΔΙΟΡΙΣΜΟΣ ΤΡΙΜΕΛΟΥΣ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415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ΕΠΙΜΕΛΗΤΕΣ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404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ΦΥΓΟΠΟΙΝΟΙ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416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ΜΗΝΥΣΕΙΣ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405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ΚΙΝΗΣΗ ΤΡΙΜΕΛΟΥΣ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417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ΜΗΝΥΣΕΙΣ (ΚΩΔΙΚΟΙ)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406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ΠΙΝΑΚΙΑ Β  ΤΡΙΜΕΛΟΥΣ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418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ΑΓΟΡΑΝΟΜΙΑ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407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ΠΙΝΑΚΙΑ Α ΜΟΝΟΜΕΛΟΥΣ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419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ΒΟΥΛΕΥΜΑΤΑ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408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ΠΡΟΣΔΙΟΡΙΣΜΟΣ ΜΟΝΟΜΕΛΟΥΣ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420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ΑΝΗΛΙΚΩΝ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408A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ΠΙΝΑΚΙΑ Β ΜΟΝΟΜΕΛΟΥΣ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421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ΕΙΣΑΓΓΕΛΙΚΑ ΓΡΑΦΕΙΑ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409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ΕΡΗΜΗΝ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422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ΚΑΤΗΓΟΡΗΤΗΡΙΑ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410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ΛΟΓΙΣΤΗΡΙΟ -ΔΙΑΧΕΙΡΙΣΗ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423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ΠΟΙΝΙΚΟ ΜΗΤΡΩΟ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411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ΔΙΕΥΘΥΝΤΗΣ ΓΡΑΜΜΑΤΕΙΑΣ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424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ΜΗΝΥΣΕΙΣ </a:t>
                      </a:r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(ΚΑΤΑΧΩΡΗΣΗ</a:t>
                      </a:r>
                      <a:r>
                        <a:rPr lang="el-GR" sz="900" b="0" baseline="0" dirty="0">
                          <a:solidFill>
                            <a:schemeClr val="bg1"/>
                          </a:solidFill>
                        </a:rPr>
                        <a:t> – ΠΛΗΡΟΦΟΡΗΣΗ)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411A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ΔΙΕΥΘΥΝΩΝ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900" b="1" dirty="0">
                          <a:solidFill>
                            <a:schemeClr val="bg1"/>
                          </a:solidFill>
                        </a:rPr>
                        <a:t>425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ΜΗΧΑΝΟΓΡΑΦΗΣΗ</a:t>
                      </a:r>
                      <a:r>
                        <a:rPr lang="en-US" sz="900" b="0" baseline="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server room</a:t>
                      </a:r>
                      <a:endParaRPr lang="el-GR" sz="9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9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412</a:t>
                      </a:r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900" b="0" dirty="0">
                          <a:solidFill>
                            <a:schemeClr val="bg1"/>
                          </a:solidFill>
                        </a:rPr>
                        <a:t>ΔΙΟΙΚΗΤΙΚΟ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9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85" name="184 - Κορνίζα"/>
          <p:cNvSpPr/>
          <p:nvPr/>
        </p:nvSpPr>
        <p:spPr>
          <a:xfrm>
            <a:off x="8543940" y="44288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6" name="185 - Κορνίζα"/>
          <p:cNvSpPr/>
          <p:nvPr/>
        </p:nvSpPr>
        <p:spPr>
          <a:xfrm>
            <a:off x="9044006" y="44288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7" name="186 - Κορνίζα"/>
          <p:cNvSpPr/>
          <p:nvPr/>
        </p:nvSpPr>
        <p:spPr>
          <a:xfrm>
            <a:off x="10544204" y="7286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8" name="187 - Κορνίζα"/>
          <p:cNvSpPr/>
          <p:nvPr/>
        </p:nvSpPr>
        <p:spPr>
          <a:xfrm>
            <a:off x="9544072" y="44288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9" name="188 - Κορνίζα"/>
          <p:cNvSpPr/>
          <p:nvPr/>
        </p:nvSpPr>
        <p:spPr>
          <a:xfrm>
            <a:off x="10544204" y="10858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0" name="189 - Κορνίζα"/>
          <p:cNvSpPr/>
          <p:nvPr/>
        </p:nvSpPr>
        <p:spPr>
          <a:xfrm>
            <a:off x="7972436" y="10858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1" name="190 - Κορνίζα"/>
          <p:cNvSpPr/>
          <p:nvPr/>
        </p:nvSpPr>
        <p:spPr>
          <a:xfrm>
            <a:off x="8543940" y="10858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2" name="191 - Κορνίζα"/>
          <p:cNvSpPr/>
          <p:nvPr/>
        </p:nvSpPr>
        <p:spPr>
          <a:xfrm>
            <a:off x="9044006" y="10858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3" name="192 - Κορνίζα"/>
          <p:cNvSpPr/>
          <p:nvPr/>
        </p:nvSpPr>
        <p:spPr>
          <a:xfrm>
            <a:off x="7758122" y="201451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4" name="193 - Κορνίζα"/>
          <p:cNvSpPr/>
          <p:nvPr/>
        </p:nvSpPr>
        <p:spPr>
          <a:xfrm>
            <a:off x="9544072" y="10858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5" name="194 - Κορνίζα"/>
          <p:cNvSpPr/>
          <p:nvPr/>
        </p:nvSpPr>
        <p:spPr>
          <a:xfrm>
            <a:off x="8401064" y="201451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6" name="195 - Κορνίζα"/>
          <p:cNvSpPr/>
          <p:nvPr/>
        </p:nvSpPr>
        <p:spPr>
          <a:xfrm>
            <a:off x="7758122" y="237170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7" name="196 - Κορνίζα"/>
          <p:cNvSpPr/>
          <p:nvPr/>
        </p:nvSpPr>
        <p:spPr>
          <a:xfrm>
            <a:off x="7758122" y="272889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8" name="197 - Κορνίζα"/>
          <p:cNvSpPr/>
          <p:nvPr/>
        </p:nvSpPr>
        <p:spPr>
          <a:xfrm>
            <a:off x="7758122" y="315752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9" name="198 - Κορνίζα"/>
          <p:cNvSpPr/>
          <p:nvPr/>
        </p:nvSpPr>
        <p:spPr>
          <a:xfrm>
            <a:off x="7758122" y="351471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0" name="199 - Κορνίζα"/>
          <p:cNvSpPr/>
          <p:nvPr/>
        </p:nvSpPr>
        <p:spPr>
          <a:xfrm>
            <a:off x="8043874" y="351471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1" name="200 - Κορνίζα"/>
          <p:cNvSpPr/>
          <p:nvPr/>
        </p:nvSpPr>
        <p:spPr>
          <a:xfrm>
            <a:off x="7758122" y="380046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2" name="201 - Κορνίζα"/>
          <p:cNvSpPr/>
          <p:nvPr/>
        </p:nvSpPr>
        <p:spPr>
          <a:xfrm>
            <a:off x="12115840" y="48720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3" name="202 - Κορνίζα"/>
          <p:cNvSpPr/>
          <p:nvPr/>
        </p:nvSpPr>
        <p:spPr>
          <a:xfrm>
            <a:off x="8043874" y="380046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4" name="203 - Κορνίζα"/>
          <p:cNvSpPr/>
          <p:nvPr/>
        </p:nvSpPr>
        <p:spPr>
          <a:xfrm>
            <a:off x="8329626" y="380046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5" name="204 - Κορνίζα"/>
          <p:cNvSpPr/>
          <p:nvPr/>
        </p:nvSpPr>
        <p:spPr>
          <a:xfrm>
            <a:off x="12115840" y="12287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6" name="205 - Κορνίζα"/>
          <p:cNvSpPr/>
          <p:nvPr/>
        </p:nvSpPr>
        <p:spPr>
          <a:xfrm>
            <a:off x="12115840" y="194308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7" name="206 - Κορνίζα"/>
          <p:cNvSpPr/>
          <p:nvPr/>
        </p:nvSpPr>
        <p:spPr>
          <a:xfrm>
            <a:off x="11615774" y="12287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8" name="207 - Κορνίζα"/>
          <p:cNvSpPr/>
          <p:nvPr/>
        </p:nvSpPr>
        <p:spPr>
          <a:xfrm>
            <a:off x="11115708" y="12287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9" name="208 - Κορνίζα"/>
          <p:cNvSpPr/>
          <p:nvPr/>
        </p:nvSpPr>
        <p:spPr>
          <a:xfrm>
            <a:off x="11615774" y="194308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0" name="209 - Κορνίζα"/>
          <p:cNvSpPr/>
          <p:nvPr/>
        </p:nvSpPr>
        <p:spPr>
          <a:xfrm>
            <a:off x="11115708" y="194308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1" name="210 - Κορνίζα"/>
          <p:cNvSpPr/>
          <p:nvPr/>
        </p:nvSpPr>
        <p:spPr>
          <a:xfrm>
            <a:off x="9829824" y="78724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2" name="211 - Κορνίζα"/>
          <p:cNvSpPr/>
          <p:nvPr/>
        </p:nvSpPr>
        <p:spPr>
          <a:xfrm>
            <a:off x="7972436" y="44288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3" name="212 - Κορνίζα"/>
          <p:cNvSpPr/>
          <p:nvPr/>
        </p:nvSpPr>
        <p:spPr>
          <a:xfrm>
            <a:off x="10615642" y="872969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4" name="213 - Κορνίζα"/>
          <p:cNvSpPr/>
          <p:nvPr/>
        </p:nvSpPr>
        <p:spPr>
          <a:xfrm>
            <a:off x="11401460" y="872969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5" name="214 - Κορνίζα"/>
          <p:cNvSpPr/>
          <p:nvPr/>
        </p:nvSpPr>
        <p:spPr>
          <a:xfrm>
            <a:off x="9829824" y="887256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6" name="215 - Κορνίζα"/>
          <p:cNvSpPr/>
          <p:nvPr/>
        </p:nvSpPr>
        <p:spPr>
          <a:xfrm>
            <a:off x="3614718" y="808674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7" name="216 - Κορνίζα"/>
          <p:cNvSpPr/>
          <p:nvPr/>
        </p:nvSpPr>
        <p:spPr>
          <a:xfrm>
            <a:off x="542884" y="865825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8" name="217 - Κορνίζα"/>
          <p:cNvSpPr/>
          <p:nvPr/>
        </p:nvSpPr>
        <p:spPr>
          <a:xfrm>
            <a:off x="9829824" y="83725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9" name="218 - Κορνίζα"/>
          <p:cNvSpPr/>
          <p:nvPr/>
        </p:nvSpPr>
        <p:spPr>
          <a:xfrm>
            <a:off x="11401460" y="708661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0" name="219 - Κορνίζα"/>
          <p:cNvSpPr/>
          <p:nvPr/>
        </p:nvSpPr>
        <p:spPr>
          <a:xfrm>
            <a:off x="12115840" y="644367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1" name="220 - Κορνίζα"/>
          <p:cNvSpPr/>
          <p:nvPr/>
        </p:nvSpPr>
        <p:spPr>
          <a:xfrm>
            <a:off x="11758650" y="551498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2" name="221 - Κορνίζα"/>
          <p:cNvSpPr/>
          <p:nvPr/>
        </p:nvSpPr>
        <p:spPr>
          <a:xfrm>
            <a:off x="11401460" y="587217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3" name="222 - Κορνίζα"/>
          <p:cNvSpPr/>
          <p:nvPr/>
        </p:nvSpPr>
        <p:spPr>
          <a:xfrm>
            <a:off x="11758650" y="587217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4" name="223 - Κορνίζα"/>
          <p:cNvSpPr/>
          <p:nvPr/>
        </p:nvSpPr>
        <p:spPr>
          <a:xfrm>
            <a:off x="12115840" y="587217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5" name="224 - Κορνίζα"/>
          <p:cNvSpPr/>
          <p:nvPr/>
        </p:nvSpPr>
        <p:spPr>
          <a:xfrm>
            <a:off x="11758650" y="48720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6" name="225 - Κορνίζα"/>
          <p:cNvSpPr/>
          <p:nvPr/>
        </p:nvSpPr>
        <p:spPr>
          <a:xfrm>
            <a:off x="8329626" y="351471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7" name="226 - Κορνίζα"/>
          <p:cNvSpPr/>
          <p:nvPr/>
        </p:nvSpPr>
        <p:spPr>
          <a:xfrm>
            <a:off x="12115840" y="287177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8" name="227 - Κορνίζα"/>
          <p:cNvSpPr/>
          <p:nvPr/>
        </p:nvSpPr>
        <p:spPr>
          <a:xfrm>
            <a:off x="12115840" y="237170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9" name="228 - Κορνίζα"/>
          <p:cNvSpPr/>
          <p:nvPr/>
        </p:nvSpPr>
        <p:spPr>
          <a:xfrm>
            <a:off x="12115840" y="322896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0" name="229 - Κορνίζα"/>
          <p:cNvSpPr/>
          <p:nvPr/>
        </p:nvSpPr>
        <p:spPr>
          <a:xfrm>
            <a:off x="12115840" y="387190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1" name="230 - Κορνίζα"/>
          <p:cNvSpPr/>
          <p:nvPr/>
        </p:nvSpPr>
        <p:spPr>
          <a:xfrm>
            <a:off x="12115840" y="351471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2" name="231 - Κορνίζα"/>
          <p:cNvSpPr/>
          <p:nvPr/>
        </p:nvSpPr>
        <p:spPr>
          <a:xfrm>
            <a:off x="11044270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3" name="232 - Κορνίζα"/>
          <p:cNvSpPr/>
          <p:nvPr/>
        </p:nvSpPr>
        <p:spPr>
          <a:xfrm>
            <a:off x="12115840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4" name="233 - Κορνίζα"/>
          <p:cNvSpPr/>
          <p:nvPr/>
        </p:nvSpPr>
        <p:spPr>
          <a:xfrm>
            <a:off x="11472898" y="387190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5" name="234 - Κορνίζα"/>
          <p:cNvSpPr/>
          <p:nvPr/>
        </p:nvSpPr>
        <p:spPr>
          <a:xfrm>
            <a:off x="11758650" y="387190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6" name="235 - Κορνίζα"/>
          <p:cNvSpPr/>
          <p:nvPr/>
        </p:nvSpPr>
        <p:spPr>
          <a:xfrm>
            <a:off x="11758650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9" name="238 - Κορνίζα"/>
          <p:cNvSpPr/>
          <p:nvPr/>
        </p:nvSpPr>
        <p:spPr>
          <a:xfrm>
            <a:off x="6115048" y="880112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0" name="239 - Κορνίζα"/>
          <p:cNvSpPr/>
          <p:nvPr/>
        </p:nvSpPr>
        <p:spPr>
          <a:xfrm>
            <a:off x="8401064" y="82296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1" name="240 - Κορνίζα"/>
          <p:cNvSpPr/>
          <p:nvPr/>
        </p:nvSpPr>
        <p:spPr>
          <a:xfrm>
            <a:off x="8972568" y="887256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2" name="241 - Κορνίζα"/>
          <p:cNvSpPr/>
          <p:nvPr/>
        </p:nvSpPr>
        <p:spPr>
          <a:xfrm>
            <a:off x="8758254" y="82296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3" name="242 - Κορνίζα"/>
          <p:cNvSpPr/>
          <p:nvPr/>
        </p:nvSpPr>
        <p:spPr>
          <a:xfrm>
            <a:off x="9329758" y="887256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4" name="243 - Κορνίζα"/>
          <p:cNvSpPr/>
          <p:nvPr/>
        </p:nvSpPr>
        <p:spPr>
          <a:xfrm>
            <a:off x="9329758" y="83725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5" name="244 - Κορνίζα"/>
          <p:cNvSpPr/>
          <p:nvPr/>
        </p:nvSpPr>
        <p:spPr>
          <a:xfrm>
            <a:off x="5114916" y="808674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6" name="245 - Κορνίζα"/>
          <p:cNvSpPr/>
          <p:nvPr/>
        </p:nvSpPr>
        <p:spPr>
          <a:xfrm>
            <a:off x="5114916" y="84439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7" name="246 - Κορνίζα"/>
          <p:cNvSpPr/>
          <p:nvPr/>
        </p:nvSpPr>
        <p:spPr>
          <a:xfrm>
            <a:off x="5114916" y="880112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8" name="247 - Κορνίζα"/>
          <p:cNvSpPr/>
          <p:nvPr/>
        </p:nvSpPr>
        <p:spPr>
          <a:xfrm>
            <a:off x="5614982" y="808674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9" name="248 - Κορνίζα"/>
          <p:cNvSpPr/>
          <p:nvPr/>
        </p:nvSpPr>
        <p:spPr>
          <a:xfrm>
            <a:off x="5614982" y="880112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0" name="249 - Κορνίζα"/>
          <p:cNvSpPr/>
          <p:nvPr/>
        </p:nvSpPr>
        <p:spPr>
          <a:xfrm>
            <a:off x="471446" y="508635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1" name="250 - Κορνίζα"/>
          <p:cNvSpPr/>
          <p:nvPr/>
        </p:nvSpPr>
        <p:spPr>
          <a:xfrm>
            <a:off x="971512" y="508635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2" name="251 - Κορνίζα"/>
          <p:cNvSpPr/>
          <p:nvPr/>
        </p:nvSpPr>
        <p:spPr>
          <a:xfrm>
            <a:off x="971512" y="558641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3" name="252 - Κορνίζα"/>
          <p:cNvSpPr/>
          <p:nvPr/>
        </p:nvSpPr>
        <p:spPr>
          <a:xfrm>
            <a:off x="542884" y="744380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4" name="253 - Κορνίζα"/>
          <p:cNvSpPr/>
          <p:nvPr/>
        </p:nvSpPr>
        <p:spPr>
          <a:xfrm>
            <a:off x="542884" y="780099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5" name="254 - Κορνίζα"/>
          <p:cNvSpPr/>
          <p:nvPr/>
        </p:nvSpPr>
        <p:spPr>
          <a:xfrm>
            <a:off x="542884" y="82296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6" name="255 - Κορνίζα"/>
          <p:cNvSpPr/>
          <p:nvPr/>
        </p:nvSpPr>
        <p:spPr>
          <a:xfrm>
            <a:off x="2400272" y="880112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7" name="256 - Κορνίζα"/>
          <p:cNvSpPr/>
          <p:nvPr/>
        </p:nvSpPr>
        <p:spPr>
          <a:xfrm>
            <a:off x="2400272" y="837250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8" name="257 - Κορνίζα"/>
          <p:cNvSpPr/>
          <p:nvPr/>
        </p:nvSpPr>
        <p:spPr>
          <a:xfrm>
            <a:off x="3043214" y="765812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9" name="258 - Κορνίζα"/>
          <p:cNvSpPr/>
          <p:nvPr/>
        </p:nvSpPr>
        <p:spPr>
          <a:xfrm>
            <a:off x="2400272" y="78724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0" name="259 - Κορνίζα"/>
          <p:cNvSpPr/>
          <p:nvPr/>
        </p:nvSpPr>
        <p:spPr>
          <a:xfrm>
            <a:off x="471446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1" name="260 - Κορνίζα"/>
          <p:cNvSpPr/>
          <p:nvPr/>
        </p:nvSpPr>
        <p:spPr>
          <a:xfrm>
            <a:off x="1042950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2" name="261 - Κορνίζα"/>
          <p:cNvSpPr/>
          <p:nvPr/>
        </p:nvSpPr>
        <p:spPr>
          <a:xfrm>
            <a:off x="1757330" y="437197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3" name="262 - Κορνίζα"/>
          <p:cNvSpPr/>
          <p:nvPr/>
        </p:nvSpPr>
        <p:spPr>
          <a:xfrm>
            <a:off x="1471578" y="501491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4" name="263 - Κορνίζα"/>
          <p:cNvSpPr/>
          <p:nvPr/>
        </p:nvSpPr>
        <p:spPr>
          <a:xfrm>
            <a:off x="3114652" y="458628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5" name="264 - Κορνίζα"/>
          <p:cNvSpPr/>
          <p:nvPr/>
        </p:nvSpPr>
        <p:spPr>
          <a:xfrm>
            <a:off x="3114652" y="43005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6" name="265 - Κορνίζα"/>
          <p:cNvSpPr/>
          <p:nvPr/>
        </p:nvSpPr>
        <p:spPr>
          <a:xfrm>
            <a:off x="2757462" y="43005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7" name="266 - Κορνίζα"/>
          <p:cNvSpPr/>
          <p:nvPr/>
        </p:nvSpPr>
        <p:spPr>
          <a:xfrm>
            <a:off x="971512" y="801531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8" name="267 - Κορνίζα"/>
          <p:cNvSpPr/>
          <p:nvPr/>
        </p:nvSpPr>
        <p:spPr>
          <a:xfrm>
            <a:off x="971512" y="84439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9" name="268 - Κορνίζα"/>
          <p:cNvSpPr/>
          <p:nvPr/>
        </p:nvSpPr>
        <p:spPr>
          <a:xfrm>
            <a:off x="3829032" y="887256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0" name="269 - Κορνίζα"/>
          <p:cNvSpPr/>
          <p:nvPr/>
        </p:nvSpPr>
        <p:spPr>
          <a:xfrm>
            <a:off x="1757330" y="815818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8" name="277 - Ευθεία γραμμή σύνδεσης"/>
          <p:cNvCxnSpPr>
            <a:endCxn id="141" idx="1"/>
          </p:cNvCxnSpPr>
          <p:nvPr/>
        </p:nvCxnSpPr>
        <p:spPr>
          <a:xfrm rot="5400000">
            <a:off x="1418794" y="5568558"/>
            <a:ext cx="534992" cy="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278 - Ευθεία γραμμή σύνδεσης"/>
          <p:cNvCxnSpPr/>
          <p:nvPr/>
        </p:nvCxnSpPr>
        <p:spPr>
          <a:xfrm>
            <a:off x="1328702" y="530066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281 - Ευθεία γραμμή σύνδεσης"/>
          <p:cNvCxnSpPr/>
          <p:nvPr/>
        </p:nvCxnSpPr>
        <p:spPr>
          <a:xfrm rot="5400000">
            <a:off x="1650173" y="5979327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288 - Ορθογώνιο"/>
          <p:cNvSpPr/>
          <p:nvPr/>
        </p:nvSpPr>
        <p:spPr>
          <a:xfrm rot="16200000">
            <a:off x="1150108" y="5479260"/>
            <a:ext cx="714380" cy="357191"/>
          </a:xfrm>
          <a:prstGeom prst="rect">
            <a:avLst/>
          </a:pr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>
                <a:solidFill>
                  <a:schemeClr val="accent4">
                    <a:lumMod val="75000"/>
                  </a:schemeClr>
                </a:solidFill>
              </a:rPr>
              <a:t>ΑΡΧΕΙΟ</a:t>
            </a:r>
            <a:endParaRPr lang="el-G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0" name="289 - Κορνίζα"/>
          <p:cNvSpPr/>
          <p:nvPr/>
        </p:nvSpPr>
        <p:spPr>
          <a:xfrm>
            <a:off x="2757462" y="48720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1" name="290 - Κορνίζα"/>
          <p:cNvSpPr/>
          <p:nvPr/>
        </p:nvSpPr>
        <p:spPr>
          <a:xfrm>
            <a:off x="3114652" y="4872038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2" name="291 - Κορνίζα"/>
          <p:cNvSpPr/>
          <p:nvPr/>
        </p:nvSpPr>
        <p:spPr>
          <a:xfrm>
            <a:off x="2757462" y="4586286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3" name="292 - Κορνίζα"/>
          <p:cNvSpPr/>
          <p:nvPr/>
        </p:nvSpPr>
        <p:spPr>
          <a:xfrm>
            <a:off x="2757462" y="515779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4" name="293 - Κορνίζα"/>
          <p:cNvSpPr/>
          <p:nvPr/>
        </p:nvSpPr>
        <p:spPr>
          <a:xfrm>
            <a:off x="3114652" y="515779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5" name="294 - Κορνίζα"/>
          <p:cNvSpPr/>
          <p:nvPr/>
        </p:nvSpPr>
        <p:spPr>
          <a:xfrm>
            <a:off x="3114652" y="544354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6" name="295 - Κορνίζα"/>
          <p:cNvSpPr/>
          <p:nvPr/>
        </p:nvSpPr>
        <p:spPr>
          <a:xfrm>
            <a:off x="2686024" y="5514980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7" name="296 - Κορνίζα"/>
          <p:cNvSpPr/>
          <p:nvPr/>
        </p:nvSpPr>
        <p:spPr>
          <a:xfrm>
            <a:off x="3543280" y="46577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8" name="297 - Κορνίζα"/>
          <p:cNvSpPr/>
          <p:nvPr/>
        </p:nvSpPr>
        <p:spPr>
          <a:xfrm>
            <a:off x="3543280" y="43005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9" name="298 - Κορνίζα"/>
          <p:cNvSpPr/>
          <p:nvPr/>
        </p:nvSpPr>
        <p:spPr>
          <a:xfrm>
            <a:off x="3543280" y="5443542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0" name="299 - Κορνίζα"/>
          <p:cNvSpPr/>
          <p:nvPr/>
        </p:nvSpPr>
        <p:spPr>
          <a:xfrm>
            <a:off x="4614850" y="43005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1" name="300 - Κορνίζα"/>
          <p:cNvSpPr/>
          <p:nvPr/>
        </p:nvSpPr>
        <p:spPr>
          <a:xfrm>
            <a:off x="4000480" y="511492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2" name="301 - Κορνίζα"/>
          <p:cNvSpPr/>
          <p:nvPr/>
        </p:nvSpPr>
        <p:spPr>
          <a:xfrm>
            <a:off x="4043346" y="4300534"/>
            <a:ext cx="214314" cy="214314"/>
          </a:xfrm>
          <a:prstGeom prst="beve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7" name="236 - TextBox"/>
          <p:cNvSpPr txBox="1"/>
          <p:nvPr/>
        </p:nvSpPr>
        <p:spPr>
          <a:xfrm>
            <a:off x="6686552" y="4729162"/>
            <a:ext cx="714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ΕΙΣΟΔΟΣ</a:t>
            </a:r>
          </a:p>
        </p:txBody>
      </p:sp>
      <p:sp>
        <p:nvSpPr>
          <p:cNvPr id="238" name="237 - Βέλος προς τα κάτω"/>
          <p:cNvSpPr/>
          <p:nvPr/>
        </p:nvSpPr>
        <p:spPr>
          <a:xfrm>
            <a:off x="6972304" y="4943476"/>
            <a:ext cx="142876" cy="21431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54"/>
            <a:ext cx="12801600" cy="6429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ΣΧΗΜΑΤΙΚΗ ΑΠΟΤΥΠΩΣΗ ΡΟΗΣ ΤΗΣ ΠΟΙΝΙΚΗΣ ΔΙΑΔΙΚΑΣΙΑΣ ΣΤΗΝ ΕΙΣΑΓΓΕΛΙΑ ΠΡΩΤΟΔΙΚΩΝ ΠΕΙΡΑΙΑ </a:t>
            </a:r>
          </a:p>
        </p:txBody>
      </p:sp>
      <p:sp>
        <p:nvSpPr>
          <p:cNvPr id="1030" name="Text Box 21"/>
          <p:cNvSpPr txBox="1">
            <a:spLocks noChangeArrowheads="1"/>
          </p:cNvSpPr>
          <p:nvPr/>
        </p:nvSpPr>
        <p:spPr bwMode="auto">
          <a:xfrm>
            <a:off x="10090150" y="3600450"/>
            <a:ext cx="1643063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ΠΡΟΚΑΤΑΡΚΤΙΚΗ</a:t>
            </a:r>
          </a:p>
        </p:txBody>
      </p:sp>
      <p:sp>
        <p:nvSpPr>
          <p:cNvPr id="1032" name="Text Box 27"/>
          <p:cNvSpPr txBox="1">
            <a:spLocks noChangeArrowheads="1"/>
          </p:cNvSpPr>
          <p:nvPr/>
        </p:nvSpPr>
        <p:spPr bwMode="auto">
          <a:xfrm>
            <a:off x="10090150" y="3022600"/>
            <a:ext cx="165100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ΚΥΡΙΑ ΑΝΑΚΡΙΣΗ</a:t>
            </a:r>
          </a:p>
        </p:txBody>
      </p:sp>
      <p:sp>
        <p:nvSpPr>
          <p:cNvPr id="1033" name="Text Box 29"/>
          <p:cNvSpPr txBox="1">
            <a:spLocks noChangeArrowheads="1"/>
          </p:cNvSpPr>
          <p:nvPr/>
        </p:nvSpPr>
        <p:spPr bwMode="auto">
          <a:xfrm>
            <a:off x="5972172" y="1443014"/>
            <a:ext cx="171450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ΑΝΑΡΜΟΔΙΑ</a:t>
            </a:r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9401196" y="6657988"/>
            <a:ext cx="2643206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ΑΓΝΩΣΤΩΝ ΔΡΑΣΤΩΝ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 ΒΑΣΕΙ ΝΟΜΟΥ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ΑΠΟΧΗ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80" name="Text Box 79"/>
          <p:cNvSpPr txBox="1">
            <a:spLocks noChangeArrowheads="1"/>
          </p:cNvSpPr>
          <p:nvPr/>
        </p:nvSpPr>
        <p:spPr bwMode="auto">
          <a:xfrm>
            <a:off x="10115576" y="4943476"/>
            <a:ext cx="1930374" cy="56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1036" name="175 - TextBox"/>
          <p:cNvSpPr txBox="1">
            <a:spLocks noChangeArrowheads="1"/>
          </p:cNvSpPr>
          <p:nvPr/>
        </p:nvSpPr>
        <p:spPr bwMode="auto">
          <a:xfrm>
            <a:off x="10090150" y="2489200"/>
            <a:ext cx="1643062" cy="3447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28016" tIns="64008" rIns="128016" bIns="64008">
            <a:spAutoFit/>
          </a:bodyPr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ΠΡΟΑΝΑΚΡΙΣΗ</a:t>
            </a:r>
          </a:p>
        </p:txBody>
      </p:sp>
      <p:sp>
        <p:nvSpPr>
          <p:cNvPr id="73" name="Text Box 79"/>
          <p:cNvSpPr txBox="1">
            <a:spLocks noChangeArrowheads="1"/>
          </p:cNvSpPr>
          <p:nvPr/>
        </p:nvSpPr>
        <p:spPr bwMode="auto">
          <a:xfrm>
            <a:off x="10115576" y="4229096"/>
            <a:ext cx="1928826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ΕΙΣΑΓΓΕΛΙΚΩΝ ΓΡΑΦΕΙΩΝ</a:t>
            </a:r>
          </a:p>
        </p:txBody>
      </p:sp>
      <p:sp>
        <p:nvSpPr>
          <p:cNvPr id="1039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ΜΗΝΥΣΕΩΝ</a:t>
            </a:r>
          </a:p>
        </p:txBody>
      </p:sp>
      <p:sp>
        <p:nvSpPr>
          <p:cNvPr id="538" name="537 - Έλλειψη"/>
          <p:cNvSpPr/>
          <p:nvPr/>
        </p:nvSpPr>
        <p:spPr>
          <a:xfrm>
            <a:off x="3328967" y="1943080"/>
            <a:ext cx="2049483" cy="785812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ΜΗΝΥΣΕΩΝ</a:t>
            </a:r>
          </a:p>
        </p:txBody>
      </p:sp>
      <p:cxnSp>
        <p:nvCxnSpPr>
          <p:cNvPr id="547" name="546 - Γωνιακή σύνδεση"/>
          <p:cNvCxnSpPr>
            <a:stCxn id="72" idx="3"/>
            <a:endCxn id="538" idx="2"/>
          </p:cNvCxnSpPr>
          <p:nvPr/>
        </p:nvCxnSpPr>
        <p:spPr>
          <a:xfrm flipV="1">
            <a:off x="3043214" y="2335986"/>
            <a:ext cx="285753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Shape"/>
          <p:cNvCxnSpPr>
            <a:stCxn id="42" idx="0"/>
            <a:endCxn id="73" idx="1"/>
          </p:cNvCxnSpPr>
          <p:nvPr/>
        </p:nvCxnSpPr>
        <p:spPr>
          <a:xfrm rot="5400000" flipH="1" flipV="1">
            <a:off x="9148774" y="4056049"/>
            <a:ext cx="508002" cy="1425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Shape"/>
          <p:cNvCxnSpPr>
            <a:stCxn id="79" idx="6"/>
            <a:endCxn id="42" idx="1"/>
          </p:cNvCxnSpPr>
          <p:nvPr/>
        </p:nvCxnSpPr>
        <p:spPr>
          <a:xfrm>
            <a:off x="7186618" y="3200393"/>
            <a:ext cx="903282" cy="2026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- Γωνιακή σύνδεση"/>
          <p:cNvCxnSpPr>
            <a:stCxn id="79" idx="5"/>
            <a:endCxn id="2075" idx="1"/>
          </p:cNvCxnSpPr>
          <p:nvPr/>
        </p:nvCxnSpPr>
        <p:spPr>
          <a:xfrm rot="16200000" flipH="1">
            <a:off x="6374093" y="4023793"/>
            <a:ext cx="3567621" cy="248658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- Shape"/>
          <p:cNvCxnSpPr>
            <a:stCxn id="79" idx="1"/>
            <a:endCxn id="1033" idx="1"/>
          </p:cNvCxnSpPr>
          <p:nvPr/>
        </p:nvCxnSpPr>
        <p:spPr>
          <a:xfrm rot="5400000" flipH="1" flipV="1">
            <a:off x="5138755" y="2084093"/>
            <a:ext cx="1295901" cy="3709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5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Έγγραφο" showAsIcon="1" r:id="rId4" imgW="914400" imgH="771480" progId="Word.Document.12">
                  <p:embed/>
                </p:oleObj>
              </mc:Choice>
              <mc:Fallback>
                <p:oleObj name="Έγγραφο" showAsIcon="1" r:id="rId4" imgW="914400" imgH="771480" progId="Word.Document.12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55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67" name="Text Box 79"/>
          <p:cNvSpPr txBox="1">
            <a:spLocks noChangeArrowheads="1"/>
          </p:cNvSpPr>
          <p:nvPr/>
        </p:nvSpPr>
        <p:spPr bwMode="auto">
          <a:xfrm>
            <a:off x="10115576" y="5586418"/>
            <a:ext cx="1936750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ΠΡΟΣΔΙΟΡΙΣΜΟΥ ΜΟΝΟΜΕΛΟΥΣ</a:t>
            </a:r>
          </a:p>
        </p:txBody>
      </p:sp>
      <p:cxnSp>
        <p:nvCxnSpPr>
          <p:cNvPr id="69" name="68 - Γωνιακή σύνδεση"/>
          <p:cNvCxnSpPr>
            <a:stCxn id="42" idx="2"/>
            <a:endCxn id="67" idx="1"/>
          </p:cNvCxnSpPr>
          <p:nvPr/>
        </p:nvCxnSpPr>
        <p:spPr>
          <a:xfrm rot="16200000" flipH="1">
            <a:off x="9128530" y="4992280"/>
            <a:ext cx="548491" cy="1425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Διάγραμμα ροής: Αρχή/τέλος εργασίας"/>
          <p:cNvSpPr/>
          <p:nvPr/>
        </p:nvSpPr>
        <p:spPr>
          <a:xfrm>
            <a:off x="400008" y="1371576"/>
            <a:ext cx="2643206" cy="1928826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u="sng" dirty="0">
                <a:solidFill>
                  <a:schemeClr val="bg1"/>
                </a:solidFill>
                <a:latin typeface="Calibri" pitchFamily="34" charset="0"/>
              </a:rPr>
              <a:t>ΕΙΣΑΓΩΓΗ ΜΗΝΥΣΕΩΝ</a:t>
            </a:r>
          </a:p>
          <a:p>
            <a:pPr>
              <a:buFont typeface="Arial" charset="0"/>
              <a:buChar char="•"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 ΔΙΑΦΟΡΕΣ ΑΡΧΕΣ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 (</a:t>
            </a: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Β, Γ, Ν, Λ)</a:t>
            </a:r>
          </a:p>
          <a:p>
            <a:pPr>
              <a:buFont typeface="Arial" charset="0"/>
              <a:buChar char="•"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 ΣΥΝΟΔΕΙΕΣ (Φ)</a:t>
            </a:r>
          </a:p>
          <a:p>
            <a:pPr>
              <a:buFont typeface="Arial" charset="0"/>
              <a:buChar char="•"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 ΑΛΛΗΛΟΓΡΑΦΙΑ  (Β, Γ, Ν, Λ)</a:t>
            </a:r>
          </a:p>
          <a:p>
            <a:pPr>
              <a:buFont typeface="Arial" charset="0"/>
              <a:buChar char="•"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 ΕΓΧΕΙΡΙΖΟΜΕΝΕΣ (Α)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ΑΝΤΙΓΡΑΦΑ (Μ)</a:t>
            </a:r>
          </a:p>
          <a:p>
            <a:pPr>
              <a:buFont typeface="Arial" charset="0"/>
              <a:buChar char="•"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 ΔΗΜΟΣΙΕΥΜΑΤΑ (Δ)</a:t>
            </a:r>
          </a:p>
          <a:p>
            <a:pPr>
              <a:buFont typeface="Arial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ΑΣΦΑΛΙΣΤΙΚΑ ΤΑΜΕΙΑ (Τ)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9" name="78 - Έλλειψη"/>
          <p:cNvSpPr/>
          <p:nvPr/>
        </p:nvSpPr>
        <p:spPr>
          <a:xfrm>
            <a:off x="5329230" y="2800336"/>
            <a:ext cx="1857388" cy="80011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ΕΙΣΑΓΓΕΛΕΑΣ</a:t>
            </a:r>
          </a:p>
        </p:txBody>
      </p:sp>
      <p:sp>
        <p:nvSpPr>
          <p:cNvPr id="42" name="Text Box 79"/>
          <p:cNvSpPr txBox="1">
            <a:spLocks noChangeArrowheads="1"/>
          </p:cNvSpPr>
          <p:nvPr/>
        </p:nvSpPr>
        <p:spPr bwMode="auto">
          <a:xfrm>
            <a:off x="8089900" y="5022850"/>
            <a:ext cx="1200150" cy="4079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Ποινική δίωξη</a:t>
            </a:r>
          </a:p>
        </p:txBody>
      </p:sp>
      <p:cxnSp>
        <p:nvCxnSpPr>
          <p:cNvPr id="44" name="113 - Shape"/>
          <p:cNvCxnSpPr>
            <a:stCxn id="42" idx="3"/>
            <a:endCxn id="2080" idx="1"/>
          </p:cNvCxnSpPr>
          <p:nvPr/>
        </p:nvCxnSpPr>
        <p:spPr>
          <a:xfrm>
            <a:off x="9290050" y="5226843"/>
            <a:ext cx="825526" cy="7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 Box 79"/>
          <p:cNvSpPr txBox="1">
            <a:spLocks noChangeArrowheads="1"/>
          </p:cNvSpPr>
          <p:nvPr/>
        </p:nvSpPr>
        <p:spPr bwMode="auto">
          <a:xfrm>
            <a:off x="8089900" y="3022600"/>
            <a:ext cx="12446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Χαρακτηρισμός</a:t>
            </a:r>
          </a:p>
          <a:p>
            <a:pPr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30" name="329 - Shape"/>
          <p:cNvCxnSpPr>
            <a:stCxn id="79" idx="6"/>
            <a:endCxn id="327" idx="1"/>
          </p:cNvCxnSpPr>
          <p:nvPr/>
        </p:nvCxnSpPr>
        <p:spPr>
          <a:xfrm>
            <a:off x="7186618" y="3200393"/>
            <a:ext cx="903282" cy="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330 - Shape"/>
          <p:cNvCxnSpPr>
            <a:stCxn id="327" idx="2"/>
            <a:endCxn id="1030" idx="1"/>
          </p:cNvCxnSpPr>
          <p:nvPr/>
        </p:nvCxnSpPr>
        <p:spPr>
          <a:xfrm rot="16200000" flipH="1">
            <a:off x="9200753" y="2889647"/>
            <a:ext cx="400845" cy="13779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331 - Shape"/>
          <p:cNvCxnSpPr>
            <a:stCxn id="327" idx="3"/>
            <a:endCxn id="1032" idx="1"/>
          </p:cNvCxnSpPr>
          <p:nvPr/>
        </p:nvCxnSpPr>
        <p:spPr>
          <a:xfrm>
            <a:off x="9334500" y="3200400"/>
            <a:ext cx="755650" cy="7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 - Shape"/>
          <p:cNvCxnSpPr>
            <a:stCxn id="327" idx="0"/>
            <a:endCxn id="1036" idx="1"/>
          </p:cNvCxnSpPr>
          <p:nvPr/>
        </p:nvCxnSpPr>
        <p:spPr>
          <a:xfrm rot="5400000" flipH="1" flipV="1">
            <a:off x="9220653" y="2153103"/>
            <a:ext cx="361045" cy="13779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3867150" y="2933700"/>
            <a:ext cx="9779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Απόδοση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Α.Β.Μ.</a:t>
            </a:r>
          </a:p>
        </p:txBody>
      </p:sp>
      <p:cxnSp>
        <p:nvCxnSpPr>
          <p:cNvPr id="75" name="388 - Shape"/>
          <p:cNvCxnSpPr>
            <a:stCxn id="70" idx="3"/>
            <a:endCxn id="79" idx="2"/>
          </p:cNvCxnSpPr>
          <p:nvPr/>
        </p:nvCxnSpPr>
        <p:spPr>
          <a:xfrm flipV="1">
            <a:off x="4845050" y="3200393"/>
            <a:ext cx="484180" cy="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388 - Shape"/>
          <p:cNvCxnSpPr>
            <a:stCxn id="538" idx="4"/>
            <a:endCxn id="70" idx="0"/>
          </p:cNvCxnSpPr>
          <p:nvPr/>
        </p:nvCxnSpPr>
        <p:spPr>
          <a:xfrm rot="16200000" flipH="1">
            <a:off x="4252500" y="2830100"/>
            <a:ext cx="204808" cy="2391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27"/>
          <p:cNvSpPr txBox="1">
            <a:spLocks noChangeArrowheads="1"/>
          </p:cNvSpPr>
          <p:nvPr/>
        </p:nvSpPr>
        <p:spPr bwMode="auto">
          <a:xfrm>
            <a:off x="5614982" y="8229624"/>
            <a:ext cx="1928826" cy="571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ΣΥΜΒΟΥΛΙΟ ΠΛΗΜΜΕΛΕΙΟΔΙΚΩΝ</a:t>
            </a:r>
          </a:p>
        </p:txBody>
      </p:sp>
      <p:sp>
        <p:nvSpPr>
          <p:cNvPr id="154" name="Text Box 79"/>
          <p:cNvSpPr txBox="1">
            <a:spLocks noChangeArrowheads="1"/>
          </p:cNvSpPr>
          <p:nvPr/>
        </p:nvSpPr>
        <p:spPr bwMode="auto">
          <a:xfrm>
            <a:off x="6134100" y="7372368"/>
            <a:ext cx="889000" cy="4508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Πρόταση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ουσίας</a:t>
            </a:r>
          </a:p>
        </p:txBody>
      </p:sp>
      <p:cxnSp>
        <p:nvCxnSpPr>
          <p:cNvPr id="155" name="54 - Shape"/>
          <p:cNvCxnSpPr>
            <a:stCxn id="154" idx="2"/>
            <a:endCxn id="152" idx="0"/>
          </p:cNvCxnSpPr>
          <p:nvPr/>
        </p:nvCxnSpPr>
        <p:spPr>
          <a:xfrm rot="16200000" flipH="1">
            <a:off x="6375785" y="8026014"/>
            <a:ext cx="406424" cy="7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75 - Shape"/>
          <p:cNvCxnSpPr>
            <a:stCxn id="79" idx="5"/>
            <a:endCxn id="154" idx="0"/>
          </p:cNvCxnSpPr>
          <p:nvPr/>
        </p:nvCxnSpPr>
        <p:spPr>
          <a:xfrm rot="5400000">
            <a:off x="4802059" y="5259817"/>
            <a:ext cx="3889092" cy="336010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 Box 79"/>
          <p:cNvSpPr txBox="1">
            <a:spLocks noChangeArrowheads="1"/>
          </p:cNvSpPr>
          <p:nvPr/>
        </p:nvSpPr>
        <p:spPr bwMode="auto">
          <a:xfrm>
            <a:off x="4044950" y="4086220"/>
            <a:ext cx="1641470" cy="3587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Αρχείο άρθρο 43 ΚΠΔ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8" name="Text Box 79"/>
          <p:cNvSpPr txBox="1">
            <a:spLocks noChangeArrowheads="1"/>
          </p:cNvSpPr>
          <p:nvPr/>
        </p:nvSpPr>
        <p:spPr bwMode="auto">
          <a:xfrm>
            <a:off x="4489450" y="5600700"/>
            <a:ext cx="124460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Διάταξη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άρθρο 47 ΚΠΔ</a:t>
            </a:r>
          </a:p>
        </p:txBody>
      </p:sp>
      <p:sp>
        <p:nvSpPr>
          <p:cNvPr id="159" name="Text Box 40"/>
          <p:cNvSpPr txBox="1">
            <a:spLocks noChangeArrowheads="1"/>
          </p:cNvSpPr>
          <p:nvPr/>
        </p:nvSpPr>
        <p:spPr bwMode="auto">
          <a:xfrm>
            <a:off x="3556000" y="8178800"/>
            <a:ext cx="1174738" cy="6159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cxnSp>
        <p:nvCxnSpPr>
          <p:cNvPr id="160" name="75 - Shape"/>
          <p:cNvCxnSpPr>
            <a:stCxn id="79" idx="4"/>
            <a:endCxn id="157" idx="3"/>
          </p:cNvCxnSpPr>
          <p:nvPr/>
        </p:nvCxnSpPr>
        <p:spPr>
          <a:xfrm rot="5400000">
            <a:off x="5639592" y="3647278"/>
            <a:ext cx="665160" cy="57150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75 - Shape"/>
          <p:cNvCxnSpPr>
            <a:stCxn id="79" idx="5"/>
            <a:endCxn id="158" idx="0"/>
          </p:cNvCxnSpPr>
          <p:nvPr/>
        </p:nvCxnSpPr>
        <p:spPr>
          <a:xfrm rot="5400000">
            <a:off x="4954468" y="3640558"/>
            <a:ext cx="2117424" cy="1802860"/>
          </a:xfrm>
          <a:prstGeom prst="bentConnector3">
            <a:avLst>
              <a:gd name="adj1" fmla="val 7019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75 - Shape"/>
          <p:cNvCxnSpPr>
            <a:stCxn id="158" idx="2"/>
            <a:endCxn id="180" idx="0"/>
          </p:cNvCxnSpPr>
          <p:nvPr/>
        </p:nvCxnSpPr>
        <p:spPr>
          <a:xfrm rot="5400000">
            <a:off x="4861313" y="6336113"/>
            <a:ext cx="496900" cy="39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75 - Shape"/>
          <p:cNvCxnSpPr>
            <a:stCxn id="157" idx="1"/>
            <a:endCxn id="185" idx="3"/>
          </p:cNvCxnSpPr>
          <p:nvPr/>
        </p:nvCxnSpPr>
        <p:spPr>
          <a:xfrm rot="10800000">
            <a:off x="2828900" y="4264814"/>
            <a:ext cx="1216050" cy="7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- Shape"/>
          <p:cNvCxnSpPr>
            <a:stCxn id="81" idx="3"/>
            <a:endCxn id="183" idx="2"/>
          </p:cNvCxnSpPr>
          <p:nvPr/>
        </p:nvCxnSpPr>
        <p:spPr>
          <a:xfrm flipV="1">
            <a:off x="3471842" y="5229228"/>
            <a:ext cx="357190" cy="4643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166 - Διάγραμμα ροής: Απόφαση"/>
          <p:cNvSpPr/>
          <p:nvPr/>
        </p:nvSpPr>
        <p:spPr>
          <a:xfrm>
            <a:off x="2043082" y="5514980"/>
            <a:ext cx="357190" cy="35719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9" name="75 - Shape"/>
          <p:cNvCxnSpPr>
            <a:stCxn id="246" idx="3"/>
            <a:endCxn id="79" idx="3"/>
          </p:cNvCxnSpPr>
          <p:nvPr/>
        </p:nvCxnSpPr>
        <p:spPr>
          <a:xfrm rot="5400000" flipH="1" flipV="1">
            <a:off x="3008732" y="1763594"/>
            <a:ext cx="872824" cy="4312188"/>
          </a:xfrm>
          <a:prstGeom prst="bentConnector3">
            <a:avLst>
              <a:gd name="adj1" fmla="val 702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75 - Shape"/>
          <p:cNvCxnSpPr>
            <a:stCxn id="159" idx="1"/>
            <a:endCxn id="175" idx="3"/>
          </p:cNvCxnSpPr>
          <p:nvPr/>
        </p:nvCxnSpPr>
        <p:spPr>
          <a:xfrm rot="10800000" flipV="1">
            <a:off x="3201990" y="8486763"/>
            <a:ext cx="354010" cy="398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 Box 79"/>
          <p:cNvSpPr txBox="1">
            <a:spLocks noChangeArrowheads="1"/>
          </p:cNvSpPr>
          <p:nvPr/>
        </p:nvSpPr>
        <p:spPr bwMode="auto">
          <a:xfrm>
            <a:off x="4622800" y="7378700"/>
            <a:ext cx="9779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Προσφυγή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74" name="75 - Shape"/>
          <p:cNvCxnSpPr>
            <a:stCxn id="173" idx="2"/>
            <a:endCxn id="159" idx="3"/>
          </p:cNvCxnSpPr>
          <p:nvPr/>
        </p:nvCxnSpPr>
        <p:spPr>
          <a:xfrm rot="5400000">
            <a:off x="4567238" y="7942250"/>
            <a:ext cx="708013" cy="3810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174 - Διάγραμμα ροής: Απόφαση"/>
          <p:cNvSpPr/>
          <p:nvPr/>
        </p:nvSpPr>
        <p:spPr>
          <a:xfrm>
            <a:off x="2844800" y="8312150"/>
            <a:ext cx="357190" cy="35719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7" name="75 - Shape"/>
          <p:cNvCxnSpPr>
            <a:stCxn id="83" idx="3"/>
            <a:endCxn id="79" idx="3"/>
          </p:cNvCxnSpPr>
          <p:nvPr/>
        </p:nvCxnSpPr>
        <p:spPr>
          <a:xfrm rot="5400000" flipH="1" flipV="1">
            <a:off x="1877614" y="2505736"/>
            <a:ext cx="2746084" cy="4701164"/>
          </a:xfrm>
          <a:prstGeom prst="bentConnector3">
            <a:avLst>
              <a:gd name="adj1" fmla="val 902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30"/>
          <p:cNvSpPr txBox="1">
            <a:spLocks noChangeArrowheads="1"/>
          </p:cNvSpPr>
          <p:nvPr/>
        </p:nvSpPr>
        <p:spPr bwMode="auto">
          <a:xfrm>
            <a:off x="4614850" y="6586550"/>
            <a:ext cx="985850" cy="392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</a:t>
            </a:r>
          </a:p>
          <a:p>
            <a:pPr marL="342900" indent="-342900" algn="ctr"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81" name="75 - Shape"/>
          <p:cNvCxnSpPr>
            <a:stCxn id="180" idx="2"/>
            <a:endCxn id="173" idx="0"/>
          </p:cNvCxnSpPr>
          <p:nvPr/>
        </p:nvCxnSpPr>
        <p:spPr>
          <a:xfrm rot="16200000" flipH="1">
            <a:off x="4909737" y="7176687"/>
            <a:ext cx="400050" cy="397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75 - Shape"/>
          <p:cNvCxnSpPr>
            <a:stCxn id="185" idx="2"/>
            <a:endCxn id="167" idx="0"/>
          </p:cNvCxnSpPr>
          <p:nvPr/>
        </p:nvCxnSpPr>
        <p:spPr>
          <a:xfrm rot="5400000">
            <a:off x="1721609" y="5014912"/>
            <a:ext cx="1000136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 Box 30"/>
          <p:cNvSpPr txBox="1">
            <a:spLocks noChangeArrowheads="1"/>
          </p:cNvSpPr>
          <p:nvPr/>
        </p:nvSpPr>
        <p:spPr bwMode="auto">
          <a:xfrm>
            <a:off x="3328966" y="4872038"/>
            <a:ext cx="100013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</a:t>
            </a:r>
          </a:p>
          <a:p>
            <a:pPr marL="342900" indent="-342900" algn="ctr"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84" name="75 - Shape"/>
          <p:cNvCxnSpPr>
            <a:stCxn id="251" idx="3"/>
            <a:endCxn id="180" idx="1"/>
          </p:cNvCxnSpPr>
          <p:nvPr/>
        </p:nvCxnSpPr>
        <p:spPr>
          <a:xfrm rot="5400000" flipH="1" flipV="1">
            <a:off x="3676250" y="6128950"/>
            <a:ext cx="284950" cy="1592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 Box 40"/>
          <p:cNvSpPr txBox="1">
            <a:spLocks noChangeArrowheads="1"/>
          </p:cNvSpPr>
          <p:nvPr/>
        </p:nvSpPr>
        <p:spPr bwMode="auto">
          <a:xfrm>
            <a:off x="1614454" y="4014782"/>
            <a:ext cx="1214446" cy="5000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267" name="266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68" name="267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69" name="268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70" name="269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271" name="270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272" name="271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273" name="272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74" name="273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97" name="Text Box 79"/>
          <p:cNvSpPr txBox="1">
            <a:spLocks noChangeArrowheads="1"/>
          </p:cNvSpPr>
          <p:nvPr/>
        </p:nvSpPr>
        <p:spPr bwMode="auto">
          <a:xfrm>
            <a:off x="8445500" y="1943080"/>
            <a:ext cx="1027134" cy="3683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Περάτωση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8" name="75 - Shape"/>
          <p:cNvCxnSpPr>
            <a:stCxn id="1036" idx="3"/>
            <a:endCxn id="97" idx="3"/>
          </p:cNvCxnSpPr>
          <p:nvPr/>
        </p:nvCxnSpPr>
        <p:spPr>
          <a:xfrm flipH="1" flipV="1">
            <a:off x="9472634" y="2127240"/>
            <a:ext cx="2260578" cy="534315"/>
          </a:xfrm>
          <a:prstGeom prst="bentConnector3">
            <a:avLst>
              <a:gd name="adj1" fmla="val -1011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75 - Shape"/>
          <p:cNvCxnSpPr>
            <a:stCxn id="97" idx="3"/>
            <a:endCxn id="1032" idx="3"/>
          </p:cNvCxnSpPr>
          <p:nvPr/>
        </p:nvCxnSpPr>
        <p:spPr>
          <a:xfrm>
            <a:off x="9472634" y="2127240"/>
            <a:ext cx="2268516" cy="1073955"/>
          </a:xfrm>
          <a:prstGeom prst="bentConnector3">
            <a:avLst>
              <a:gd name="adj1" fmla="val 11007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75 - Shape"/>
          <p:cNvCxnSpPr>
            <a:stCxn id="97" idx="3"/>
            <a:endCxn id="1030" idx="3"/>
          </p:cNvCxnSpPr>
          <p:nvPr/>
        </p:nvCxnSpPr>
        <p:spPr>
          <a:xfrm>
            <a:off x="9472634" y="2127240"/>
            <a:ext cx="2260579" cy="1651805"/>
          </a:xfrm>
          <a:prstGeom prst="bentConnector3">
            <a:avLst>
              <a:gd name="adj1" fmla="val 11011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28 - Shape"/>
          <p:cNvCxnSpPr>
            <a:stCxn id="97" idx="1"/>
            <a:endCxn id="79" idx="7"/>
          </p:cNvCxnSpPr>
          <p:nvPr/>
        </p:nvCxnSpPr>
        <p:spPr>
          <a:xfrm rot="10800000" flipV="1">
            <a:off x="6914610" y="2127240"/>
            <a:ext cx="1530890" cy="790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1" name="Text Box 79"/>
          <p:cNvSpPr txBox="1">
            <a:spLocks noChangeArrowheads="1"/>
          </p:cNvSpPr>
          <p:nvPr/>
        </p:nvSpPr>
        <p:spPr bwMode="auto">
          <a:xfrm>
            <a:off x="2757462" y="5514980"/>
            <a:ext cx="71438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Δεκτό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3" name="Text Box 79"/>
          <p:cNvSpPr txBox="1">
            <a:spLocks noChangeArrowheads="1"/>
          </p:cNvSpPr>
          <p:nvPr/>
        </p:nvSpPr>
        <p:spPr bwMode="auto">
          <a:xfrm rot="16200000">
            <a:off x="578603" y="6407955"/>
            <a:ext cx="642942" cy="2857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Δεκτή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3" name="75 - Shape"/>
          <p:cNvCxnSpPr>
            <a:stCxn id="251" idx="1"/>
            <a:endCxn id="175" idx="0"/>
          </p:cNvCxnSpPr>
          <p:nvPr/>
        </p:nvCxnSpPr>
        <p:spPr>
          <a:xfrm rot="16200000" flipH="1">
            <a:off x="2896802" y="8185557"/>
            <a:ext cx="25239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75 - Shape"/>
          <p:cNvCxnSpPr>
            <a:stCxn id="83" idx="1"/>
            <a:endCxn id="175" idx="1"/>
          </p:cNvCxnSpPr>
          <p:nvPr/>
        </p:nvCxnSpPr>
        <p:spPr>
          <a:xfrm rot="16200000" flipH="1">
            <a:off x="1063216" y="6709160"/>
            <a:ext cx="1618443" cy="194472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75 - Shape"/>
          <p:cNvCxnSpPr>
            <a:stCxn id="246" idx="1"/>
            <a:endCxn id="167" idx="1"/>
          </p:cNvCxnSpPr>
          <p:nvPr/>
        </p:nvCxnSpPr>
        <p:spPr>
          <a:xfrm rot="16200000" flipH="1">
            <a:off x="1493434" y="5143926"/>
            <a:ext cx="345265" cy="75403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75 - Shape"/>
          <p:cNvCxnSpPr>
            <a:stCxn id="81" idx="1"/>
            <a:endCxn id="167" idx="3"/>
          </p:cNvCxnSpPr>
          <p:nvPr/>
        </p:nvCxnSpPr>
        <p:spPr>
          <a:xfrm rot="10800000">
            <a:off x="2400272" y="5693575"/>
            <a:ext cx="35719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 Box 79"/>
          <p:cNvSpPr txBox="1">
            <a:spLocks noChangeArrowheads="1"/>
          </p:cNvSpPr>
          <p:nvPr/>
        </p:nvSpPr>
        <p:spPr bwMode="auto">
          <a:xfrm rot="16200000">
            <a:off x="2526495" y="7385855"/>
            <a:ext cx="99221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Απορρίπτει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6" name="Text Box 79"/>
          <p:cNvSpPr txBox="1">
            <a:spLocks noChangeArrowheads="1"/>
          </p:cNvSpPr>
          <p:nvPr/>
        </p:nvSpPr>
        <p:spPr bwMode="auto">
          <a:xfrm rot="16200000">
            <a:off x="792945" y="4674405"/>
            <a:ext cx="99221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Απορρίπτει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85760" y="2300270"/>
            <a:ext cx="1785937" cy="4286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ΜΗΝΥΣΕΩΝ</a:t>
            </a:r>
          </a:p>
          <a:p>
            <a:pPr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3" name="Text Box 21"/>
          <p:cNvSpPr txBox="1">
            <a:spLocks noChangeArrowheads="1"/>
          </p:cNvSpPr>
          <p:nvPr/>
        </p:nvSpPr>
        <p:spPr bwMode="auto">
          <a:xfrm>
            <a:off x="10090150" y="2622550"/>
            <a:ext cx="1643062" cy="3571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ΠΡΟΚΑΤΑΡΚΤΙΚΗ</a:t>
            </a:r>
          </a:p>
        </p:txBody>
      </p:sp>
      <p:sp>
        <p:nvSpPr>
          <p:cNvPr id="2055" name="Text Box 27"/>
          <p:cNvSpPr txBox="1">
            <a:spLocks noChangeArrowheads="1"/>
          </p:cNvSpPr>
          <p:nvPr/>
        </p:nvSpPr>
        <p:spPr bwMode="auto">
          <a:xfrm>
            <a:off x="10090150" y="1689100"/>
            <a:ext cx="1651000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ΚΥΡΙΑ ΑΝΑΚΡΙΣΗ</a:t>
            </a:r>
          </a:p>
        </p:txBody>
      </p:sp>
      <p:sp>
        <p:nvSpPr>
          <p:cNvPr id="2056" name="Text Box 29"/>
          <p:cNvSpPr txBox="1">
            <a:spLocks noChangeArrowheads="1"/>
          </p:cNvSpPr>
          <p:nvPr/>
        </p:nvSpPr>
        <p:spPr bwMode="auto">
          <a:xfrm>
            <a:off x="10668000" y="5378450"/>
            <a:ext cx="1714500" cy="3571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ΑΝΑΡΜΟΔΙΕΣ</a:t>
            </a:r>
          </a:p>
        </p:txBody>
      </p:sp>
      <p:sp>
        <p:nvSpPr>
          <p:cNvPr id="12" name="Text Box 79"/>
          <p:cNvSpPr txBox="1">
            <a:spLocks noChangeArrowheads="1"/>
          </p:cNvSpPr>
          <p:nvPr/>
        </p:nvSpPr>
        <p:spPr bwMode="auto">
          <a:xfrm>
            <a:off x="10134600" y="7112000"/>
            <a:ext cx="193675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2059" name="175 - TextBox"/>
          <p:cNvSpPr txBox="1">
            <a:spLocks noChangeArrowheads="1"/>
          </p:cNvSpPr>
          <p:nvPr/>
        </p:nvSpPr>
        <p:spPr bwMode="auto">
          <a:xfrm>
            <a:off x="10090150" y="2178050"/>
            <a:ext cx="1643062" cy="3444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>
            <a:spAutoFit/>
          </a:bodyPr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ΠΡΟΑΝΑΚΡΙΣΗ</a:t>
            </a:r>
          </a:p>
        </p:txBody>
      </p:sp>
      <p:sp>
        <p:nvSpPr>
          <p:cNvPr id="17" name="16 - Έλλειψη"/>
          <p:cNvSpPr/>
          <p:nvPr/>
        </p:nvSpPr>
        <p:spPr>
          <a:xfrm>
            <a:off x="2900338" y="1800204"/>
            <a:ext cx="2214562" cy="78581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ΕΙΣΑΓΓΕΛΙΚΑ ΓΡΑΦΕΙΑ</a:t>
            </a:r>
          </a:p>
        </p:txBody>
      </p:sp>
      <p:cxnSp>
        <p:nvCxnSpPr>
          <p:cNvPr id="18" name="17 - Γωνιακή σύνδεση"/>
          <p:cNvCxnSpPr>
            <a:stCxn id="6" idx="3"/>
            <a:endCxn id="17" idx="2"/>
          </p:cNvCxnSpPr>
          <p:nvPr/>
        </p:nvCxnSpPr>
        <p:spPr>
          <a:xfrm flipV="1">
            <a:off x="2471697" y="2193111"/>
            <a:ext cx="428641" cy="3214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Shape"/>
          <p:cNvCxnSpPr>
            <a:stCxn id="53" idx="4"/>
            <a:endCxn id="12" idx="0"/>
          </p:cNvCxnSpPr>
          <p:nvPr/>
        </p:nvCxnSpPr>
        <p:spPr>
          <a:xfrm rot="16200000" flipH="1">
            <a:off x="6917526" y="2926551"/>
            <a:ext cx="3597284" cy="4773613"/>
          </a:xfrm>
          <a:prstGeom prst="bentConnector3">
            <a:avLst>
              <a:gd name="adj1" fmla="val 643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Shape"/>
          <p:cNvCxnSpPr>
            <a:stCxn id="53" idx="4"/>
            <a:endCxn id="2056" idx="1"/>
          </p:cNvCxnSpPr>
          <p:nvPr/>
        </p:nvCxnSpPr>
        <p:spPr>
          <a:xfrm rot="16200000" flipH="1">
            <a:off x="7477517" y="2366561"/>
            <a:ext cx="2042328" cy="43386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- Γωνιακή σύνδεση"/>
          <p:cNvCxnSpPr>
            <a:stCxn id="149" idx="3"/>
            <a:endCxn id="17" idx="2"/>
          </p:cNvCxnSpPr>
          <p:nvPr/>
        </p:nvCxnSpPr>
        <p:spPr>
          <a:xfrm>
            <a:off x="2471709" y="1871631"/>
            <a:ext cx="428629" cy="3214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 Box 17"/>
          <p:cNvSpPr txBox="1">
            <a:spLocks noChangeArrowheads="1"/>
          </p:cNvSpPr>
          <p:nvPr/>
        </p:nvSpPr>
        <p:spPr bwMode="auto">
          <a:xfrm>
            <a:off x="685760" y="1657328"/>
            <a:ext cx="1785949" cy="4286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ΔΙΟΙΚΗΤΙΚΟ</a:t>
            </a:r>
          </a:p>
          <a:p>
            <a:pPr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050" name="Object 5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ΕΙΣΑΓΓΕΛΙΚΩΝ ΓΡΑΦΕΙΩΝ</a:t>
            </a: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623050" y="8134350"/>
            <a:ext cx="1822450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ΣΥΜΒΟΥΛΙΟ ΠΛΗΜΜΕΛΕΙΟΔΙΚΩΝ</a:t>
            </a:r>
          </a:p>
        </p:txBody>
      </p:sp>
      <p:sp>
        <p:nvSpPr>
          <p:cNvPr id="53" name="52 - Έλλειψη"/>
          <p:cNvSpPr/>
          <p:nvPr/>
        </p:nvSpPr>
        <p:spPr>
          <a:xfrm>
            <a:off x="5400668" y="2728898"/>
            <a:ext cx="1857388" cy="78581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ΕΙΣΑΓΓΕΛΕΑΣ</a:t>
            </a:r>
          </a:p>
        </p:txBody>
      </p:sp>
      <p:cxnSp>
        <p:nvCxnSpPr>
          <p:cNvPr id="55" name="54 - Shape"/>
          <p:cNvCxnSpPr>
            <a:stCxn id="255" idx="2"/>
            <a:endCxn id="52" idx="0"/>
          </p:cNvCxnSpPr>
          <p:nvPr/>
        </p:nvCxnSpPr>
        <p:spPr>
          <a:xfrm rot="5400000">
            <a:off x="7267575" y="786765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75 - Shape"/>
          <p:cNvCxnSpPr>
            <a:stCxn id="53" idx="4"/>
            <a:endCxn id="255" idx="0"/>
          </p:cNvCxnSpPr>
          <p:nvPr/>
        </p:nvCxnSpPr>
        <p:spPr>
          <a:xfrm rot="16200000" flipH="1">
            <a:off x="5155401" y="4688676"/>
            <a:ext cx="3552834" cy="1204913"/>
          </a:xfrm>
          <a:prstGeom prst="bentConnector3">
            <a:avLst>
              <a:gd name="adj1" fmla="val 7947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3333750" y="8223250"/>
            <a:ext cx="11557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cxnSp>
        <p:nvCxnSpPr>
          <p:cNvPr id="70" name="75 - Shape"/>
          <p:cNvCxnSpPr>
            <a:stCxn id="53" idx="4"/>
            <a:endCxn id="256" idx="3"/>
          </p:cNvCxnSpPr>
          <p:nvPr/>
        </p:nvCxnSpPr>
        <p:spPr>
          <a:xfrm rot="5400000">
            <a:off x="5499889" y="3482177"/>
            <a:ext cx="796934" cy="86201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5 - Shape"/>
          <p:cNvCxnSpPr>
            <a:stCxn id="53" idx="4"/>
            <a:endCxn id="257" idx="0"/>
          </p:cNvCxnSpPr>
          <p:nvPr/>
        </p:nvCxnSpPr>
        <p:spPr>
          <a:xfrm rot="5400000">
            <a:off x="4699789" y="4193377"/>
            <a:ext cx="2308234" cy="950912"/>
          </a:xfrm>
          <a:prstGeom prst="bentConnector3">
            <a:avLst>
              <a:gd name="adj1" fmla="val 8066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5 - Shape"/>
          <p:cNvCxnSpPr>
            <a:stCxn id="257" idx="2"/>
            <a:endCxn id="88" idx="0"/>
          </p:cNvCxnSpPr>
          <p:nvPr/>
        </p:nvCxnSpPr>
        <p:spPr>
          <a:xfrm rot="5400000">
            <a:off x="5133975" y="6556375"/>
            <a:ext cx="4889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5 - Shape"/>
          <p:cNvCxnSpPr>
            <a:stCxn id="256" idx="1"/>
            <a:endCxn id="93" idx="3"/>
          </p:cNvCxnSpPr>
          <p:nvPr/>
        </p:nvCxnSpPr>
        <p:spPr>
          <a:xfrm rot="10800000">
            <a:off x="2800350" y="4311650"/>
            <a:ext cx="10223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Διάγραμμα ροής: Απόφαση"/>
          <p:cNvSpPr/>
          <p:nvPr/>
        </p:nvSpPr>
        <p:spPr>
          <a:xfrm>
            <a:off x="2089150" y="5645150"/>
            <a:ext cx="357190" cy="35719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3" name="75 - Shape"/>
          <p:cNvCxnSpPr>
            <a:stCxn id="258" idx="2"/>
            <a:endCxn id="68" idx="3"/>
          </p:cNvCxnSpPr>
          <p:nvPr/>
        </p:nvCxnSpPr>
        <p:spPr>
          <a:xfrm rot="5400000">
            <a:off x="4667250" y="7778750"/>
            <a:ext cx="533400" cy="889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Διάγραμμα ροής: Απόφαση"/>
          <p:cNvSpPr/>
          <p:nvPr/>
        </p:nvSpPr>
        <p:spPr>
          <a:xfrm>
            <a:off x="2266950" y="8312150"/>
            <a:ext cx="357190" cy="35719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4978400" y="6800850"/>
            <a:ext cx="8001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</a:t>
            </a:r>
          </a:p>
          <a:p>
            <a:pPr marL="342900" indent="-342900" algn="ctr"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89" name="75 - Shape"/>
          <p:cNvCxnSpPr>
            <a:stCxn id="88" idx="2"/>
            <a:endCxn id="258" idx="0"/>
          </p:cNvCxnSpPr>
          <p:nvPr/>
        </p:nvCxnSpPr>
        <p:spPr>
          <a:xfrm rot="5400000">
            <a:off x="5178425" y="7356475"/>
            <a:ext cx="4000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40"/>
          <p:cNvSpPr txBox="1">
            <a:spLocks noChangeArrowheads="1"/>
          </p:cNvSpPr>
          <p:nvPr/>
        </p:nvSpPr>
        <p:spPr bwMode="auto">
          <a:xfrm>
            <a:off x="1733550" y="4044950"/>
            <a:ext cx="10668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3400404" y="5086352"/>
            <a:ext cx="85725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</a:t>
            </a:r>
          </a:p>
          <a:p>
            <a:pPr marL="342900" indent="-342900" algn="ctr">
              <a:defRPr/>
            </a:pP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12" name="388 - Shape"/>
          <p:cNvCxnSpPr>
            <a:stCxn id="17" idx="4"/>
            <a:endCxn id="113" idx="0"/>
          </p:cNvCxnSpPr>
          <p:nvPr/>
        </p:nvCxnSpPr>
        <p:spPr>
          <a:xfrm rot="16200000" flipH="1">
            <a:off x="3829026" y="2764610"/>
            <a:ext cx="357195" cy="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 Box 79"/>
          <p:cNvSpPr txBox="1">
            <a:spLocks noChangeArrowheads="1"/>
          </p:cNvSpPr>
          <p:nvPr/>
        </p:nvSpPr>
        <p:spPr bwMode="auto">
          <a:xfrm>
            <a:off x="3328966" y="2943212"/>
            <a:ext cx="1357322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Απόδοση Ε.Γ.</a:t>
            </a:r>
          </a:p>
        </p:txBody>
      </p:sp>
      <p:cxnSp>
        <p:nvCxnSpPr>
          <p:cNvPr id="114" name="388 - Shape"/>
          <p:cNvCxnSpPr>
            <a:stCxn id="113" idx="3"/>
            <a:endCxn id="53" idx="2"/>
          </p:cNvCxnSpPr>
          <p:nvPr/>
        </p:nvCxnSpPr>
        <p:spPr>
          <a:xfrm>
            <a:off x="4686288" y="3121807"/>
            <a:ext cx="7143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74" name="73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75" name="74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90" name="89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91" name="90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92" name="91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98" name="97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99" name="98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111" name="Text Box 79"/>
          <p:cNvSpPr txBox="1">
            <a:spLocks noChangeArrowheads="1"/>
          </p:cNvSpPr>
          <p:nvPr/>
        </p:nvSpPr>
        <p:spPr bwMode="auto">
          <a:xfrm>
            <a:off x="7378700" y="2178050"/>
            <a:ext cx="957272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050" dirty="0">
                <a:solidFill>
                  <a:schemeClr val="tx1"/>
                </a:solidFill>
                <a:latin typeface="Calibri" pitchFamily="34" charset="0"/>
              </a:rPr>
              <a:t>Επεξεργασία</a:t>
            </a:r>
          </a:p>
          <a:p>
            <a:pPr marL="228600" indent="-228600" algn="ctr">
              <a:defRPr/>
            </a:pPr>
            <a:endParaRPr lang="el-GR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5" name="75 - Shape"/>
          <p:cNvCxnSpPr>
            <a:stCxn id="53" idx="0"/>
            <a:endCxn id="111" idx="1"/>
          </p:cNvCxnSpPr>
          <p:nvPr/>
        </p:nvCxnSpPr>
        <p:spPr>
          <a:xfrm rot="5400000" flipH="1" flipV="1">
            <a:off x="6667507" y="2017705"/>
            <a:ext cx="373048" cy="104933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- Shape"/>
          <p:cNvCxnSpPr>
            <a:stCxn id="111" idx="3"/>
            <a:endCxn id="2055" idx="1"/>
          </p:cNvCxnSpPr>
          <p:nvPr/>
        </p:nvCxnSpPr>
        <p:spPr>
          <a:xfrm flipV="1">
            <a:off x="8335972" y="1867694"/>
            <a:ext cx="1754178" cy="4881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- Shape"/>
          <p:cNvCxnSpPr>
            <a:stCxn id="111" idx="3"/>
            <a:endCxn id="2059" idx="1"/>
          </p:cNvCxnSpPr>
          <p:nvPr/>
        </p:nvCxnSpPr>
        <p:spPr>
          <a:xfrm flipV="1">
            <a:off x="8335972" y="2350294"/>
            <a:ext cx="1754178" cy="55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- Shape"/>
          <p:cNvCxnSpPr>
            <a:stCxn id="111" idx="3"/>
            <a:endCxn id="2053" idx="1"/>
          </p:cNvCxnSpPr>
          <p:nvPr/>
        </p:nvCxnSpPr>
        <p:spPr>
          <a:xfrm>
            <a:off x="8335972" y="2355850"/>
            <a:ext cx="1754178" cy="4452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75 - Shape"/>
          <p:cNvCxnSpPr>
            <a:stCxn id="2055" idx="3"/>
            <a:endCxn id="259" idx="3"/>
          </p:cNvCxnSpPr>
          <p:nvPr/>
        </p:nvCxnSpPr>
        <p:spPr>
          <a:xfrm flipH="1" flipV="1">
            <a:off x="7294584" y="1562110"/>
            <a:ext cx="4446566" cy="305584"/>
          </a:xfrm>
          <a:prstGeom prst="bentConnector3">
            <a:avLst>
              <a:gd name="adj1" fmla="val -514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75 - Shape"/>
          <p:cNvCxnSpPr>
            <a:stCxn id="259" idx="3"/>
            <a:endCxn id="2059" idx="3"/>
          </p:cNvCxnSpPr>
          <p:nvPr/>
        </p:nvCxnSpPr>
        <p:spPr>
          <a:xfrm>
            <a:off x="7294584" y="1562110"/>
            <a:ext cx="4438628" cy="788184"/>
          </a:xfrm>
          <a:prstGeom prst="bentConnector3">
            <a:avLst>
              <a:gd name="adj1" fmla="val 10515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75 - Shape"/>
          <p:cNvCxnSpPr>
            <a:stCxn id="259" idx="3"/>
            <a:endCxn id="2053" idx="3"/>
          </p:cNvCxnSpPr>
          <p:nvPr/>
        </p:nvCxnSpPr>
        <p:spPr>
          <a:xfrm>
            <a:off x="7294584" y="1562110"/>
            <a:ext cx="4438628" cy="1239034"/>
          </a:xfrm>
          <a:prstGeom prst="bentConnector3">
            <a:avLst>
              <a:gd name="adj1" fmla="val 10515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28 - Shape"/>
          <p:cNvCxnSpPr>
            <a:stCxn id="259" idx="1"/>
            <a:endCxn id="53" idx="1"/>
          </p:cNvCxnSpPr>
          <p:nvPr/>
        </p:nvCxnSpPr>
        <p:spPr>
          <a:xfrm rot="10800000" flipV="1">
            <a:off x="5672676" y="1562110"/>
            <a:ext cx="594774" cy="12818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8756650" y="8178800"/>
            <a:ext cx="933450" cy="3556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</a:t>
            </a:r>
          </a:p>
        </p:txBody>
      </p:sp>
      <p:cxnSp>
        <p:nvCxnSpPr>
          <p:cNvPr id="103" name="102 - Shape"/>
          <p:cNvCxnSpPr>
            <a:stCxn id="104" idx="2"/>
            <a:endCxn id="101" idx="0"/>
          </p:cNvCxnSpPr>
          <p:nvPr/>
        </p:nvCxnSpPr>
        <p:spPr>
          <a:xfrm rot="5400000">
            <a:off x="8956675" y="7912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79"/>
          <p:cNvSpPr txBox="1">
            <a:spLocks noChangeArrowheads="1"/>
          </p:cNvSpPr>
          <p:nvPr/>
        </p:nvSpPr>
        <p:spPr bwMode="auto">
          <a:xfrm>
            <a:off x="8489950" y="6934200"/>
            <a:ext cx="14668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Απόσυρση ή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βάσει νόμου</a:t>
            </a:r>
          </a:p>
        </p:txBody>
      </p:sp>
      <p:cxnSp>
        <p:nvCxnSpPr>
          <p:cNvPr id="105" name="104 - Γωνιακή σύνδεση"/>
          <p:cNvCxnSpPr>
            <a:stCxn id="53" idx="4"/>
            <a:endCxn id="104" idx="0"/>
          </p:cNvCxnSpPr>
          <p:nvPr/>
        </p:nvCxnSpPr>
        <p:spPr>
          <a:xfrm rot="16200000" flipH="1">
            <a:off x="6066626" y="3777451"/>
            <a:ext cx="3419484" cy="2894013"/>
          </a:xfrm>
          <a:prstGeom prst="bentConnector3">
            <a:avLst>
              <a:gd name="adj1" fmla="val 750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54"/>
            <a:ext cx="12801600" cy="6429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ΣΧΗΜΑΤΙΚΗ ΑΠΟΤΥΠΩΣΗ ΡΟΗΣ ΤΗΣ ΠΟΙΝΙΚΗΣ ΔΙΑΔΙΚΑΣΙΑΣ ΣΤΗΝ ΕΙΣΑΓΓΕΛΙΑ ΠΡΩΤΟΔΙΚΩΝ ΠΕΙΡΑΙΑ </a:t>
            </a:r>
          </a:p>
        </p:txBody>
      </p:sp>
      <p:sp>
        <p:nvSpPr>
          <p:cNvPr id="106" name="105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09" name="108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0" name="165 - Shape"/>
          <p:cNvCxnSpPr>
            <a:stCxn id="260" idx="3"/>
            <a:endCxn id="96" idx="2"/>
          </p:cNvCxnSpPr>
          <p:nvPr/>
        </p:nvCxnSpPr>
        <p:spPr>
          <a:xfrm flipV="1">
            <a:off x="3559180" y="5443542"/>
            <a:ext cx="269852" cy="3802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75 - Shape"/>
          <p:cNvCxnSpPr>
            <a:stCxn id="116" idx="3"/>
            <a:endCxn id="53" idx="3"/>
          </p:cNvCxnSpPr>
          <p:nvPr/>
        </p:nvCxnSpPr>
        <p:spPr>
          <a:xfrm rot="5400000" flipH="1" flipV="1">
            <a:off x="2943083" y="1713817"/>
            <a:ext cx="1043774" cy="4415412"/>
          </a:xfrm>
          <a:prstGeom prst="bentConnector3">
            <a:avLst>
              <a:gd name="adj1" fmla="val 689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75 - Shape"/>
          <p:cNvCxnSpPr>
            <a:stCxn id="153" idx="3"/>
            <a:endCxn id="53" idx="3"/>
          </p:cNvCxnSpPr>
          <p:nvPr/>
        </p:nvCxnSpPr>
        <p:spPr>
          <a:xfrm rot="5400000" flipH="1" flipV="1">
            <a:off x="1871513" y="2428197"/>
            <a:ext cx="2829724" cy="4772602"/>
          </a:xfrm>
          <a:prstGeom prst="bentConnector3">
            <a:avLst>
              <a:gd name="adj1" fmla="val 887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75 - Shape"/>
          <p:cNvCxnSpPr>
            <a:stCxn id="262" idx="3"/>
            <a:endCxn id="88" idx="1"/>
          </p:cNvCxnSpPr>
          <p:nvPr/>
        </p:nvCxnSpPr>
        <p:spPr>
          <a:xfrm rot="5400000" flipH="1" flipV="1">
            <a:off x="3600450" y="5822950"/>
            <a:ext cx="222250" cy="25336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79"/>
          <p:cNvSpPr txBox="1">
            <a:spLocks noChangeArrowheads="1"/>
          </p:cNvSpPr>
          <p:nvPr/>
        </p:nvSpPr>
        <p:spPr bwMode="auto">
          <a:xfrm rot="16200000">
            <a:off x="792917" y="4764881"/>
            <a:ext cx="928694" cy="2857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000" dirty="0">
                <a:solidFill>
                  <a:schemeClr val="tx1"/>
                </a:solidFill>
                <a:latin typeface="Calibri" pitchFamily="34" charset="0"/>
              </a:rPr>
              <a:t>ΑΠΟΡΡΙΠΤΕΙ</a:t>
            </a:r>
          </a:p>
        </p:txBody>
      </p:sp>
      <p:cxnSp>
        <p:nvCxnSpPr>
          <p:cNvPr id="118" name="75 - Shape"/>
          <p:cNvCxnSpPr>
            <a:stCxn id="262" idx="1"/>
            <a:endCxn id="84" idx="0"/>
          </p:cNvCxnSpPr>
          <p:nvPr/>
        </p:nvCxnSpPr>
        <p:spPr>
          <a:xfrm rot="16200000" flipH="1">
            <a:off x="2385627" y="8252232"/>
            <a:ext cx="11904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75 - Shape"/>
          <p:cNvCxnSpPr>
            <a:stCxn id="153" idx="1"/>
            <a:endCxn id="84" idx="1"/>
          </p:cNvCxnSpPr>
          <p:nvPr/>
        </p:nvCxnSpPr>
        <p:spPr>
          <a:xfrm rot="16200000" flipH="1">
            <a:off x="774291" y="6998085"/>
            <a:ext cx="1618443" cy="136687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75 - Shape"/>
          <p:cNvCxnSpPr>
            <a:stCxn id="116" idx="1"/>
            <a:endCxn id="77" idx="1"/>
          </p:cNvCxnSpPr>
          <p:nvPr/>
        </p:nvCxnSpPr>
        <p:spPr>
          <a:xfrm rot="16200000" flipH="1">
            <a:off x="1447387" y="5181981"/>
            <a:ext cx="451641" cy="83188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75 - Shape"/>
          <p:cNvCxnSpPr>
            <a:stCxn id="260" idx="1"/>
            <a:endCxn id="77" idx="3"/>
          </p:cNvCxnSpPr>
          <p:nvPr/>
        </p:nvCxnSpPr>
        <p:spPr>
          <a:xfrm rot="10800000">
            <a:off x="2446340" y="5823745"/>
            <a:ext cx="39846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75 - Shape"/>
          <p:cNvCxnSpPr>
            <a:stCxn id="68" idx="1"/>
            <a:endCxn id="84" idx="3"/>
          </p:cNvCxnSpPr>
          <p:nvPr/>
        </p:nvCxnSpPr>
        <p:spPr>
          <a:xfrm rot="10800000" flipV="1">
            <a:off x="2624140" y="8489949"/>
            <a:ext cx="70961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75 - Shape"/>
          <p:cNvCxnSpPr>
            <a:stCxn id="93" idx="2"/>
            <a:endCxn id="77" idx="0"/>
          </p:cNvCxnSpPr>
          <p:nvPr/>
        </p:nvCxnSpPr>
        <p:spPr>
          <a:xfrm rot="16200000" flipH="1">
            <a:off x="1733947" y="5111352"/>
            <a:ext cx="106680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79"/>
          <p:cNvSpPr txBox="1">
            <a:spLocks noChangeArrowheads="1"/>
          </p:cNvSpPr>
          <p:nvPr/>
        </p:nvSpPr>
        <p:spPr bwMode="auto">
          <a:xfrm rot="16200000">
            <a:off x="578603" y="6407955"/>
            <a:ext cx="642942" cy="2857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000" dirty="0">
                <a:solidFill>
                  <a:schemeClr val="tx1"/>
                </a:solidFill>
                <a:latin typeface="Calibri" pitchFamily="34" charset="0"/>
              </a:rPr>
              <a:t>ΔΕΚΤΗ</a:t>
            </a:r>
          </a:p>
        </p:txBody>
      </p:sp>
      <p:sp>
        <p:nvSpPr>
          <p:cNvPr id="78" name="Text Box 79"/>
          <p:cNvSpPr txBox="1">
            <a:spLocks noChangeArrowheads="1"/>
          </p:cNvSpPr>
          <p:nvPr/>
        </p:nvSpPr>
        <p:spPr bwMode="auto">
          <a:xfrm>
            <a:off x="8445500" y="4533900"/>
            <a:ext cx="19812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ΕΙΣΑΓΓΕΛΙΚΩΝ ΓΡΑΦΕΙΩΝ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8001000" y="3200400"/>
            <a:ext cx="190343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100" dirty="0">
                <a:solidFill>
                  <a:schemeClr val="tx1"/>
                </a:solidFill>
                <a:latin typeface="Calibri" pitchFamily="34" charset="0"/>
              </a:rPr>
              <a:t>Δικογραφίες άρθρο 59 ΚΠΔ</a:t>
            </a:r>
          </a:p>
          <a:p>
            <a:pPr marL="228600" indent="-228600" algn="ctr">
              <a:defRPr/>
            </a:pPr>
            <a:endParaRPr lang="el-GR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1" name="80 - Shape"/>
          <p:cNvCxnSpPr>
            <a:stCxn id="79" idx="3"/>
            <a:endCxn id="206" idx="1"/>
          </p:cNvCxnSpPr>
          <p:nvPr/>
        </p:nvCxnSpPr>
        <p:spPr>
          <a:xfrm>
            <a:off x="9904430" y="3378200"/>
            <a:ext cx="49687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75 - Shape"/>
          <p:cNvCxnSpPr>
            <a:stCxn id="53" idx="6"/>
            <a:endCxn id="79" idx="1"/>
          </p:cNvCxnSpPr>
          <p:nvPr/>
        </p:nvCxnSpPr>
        <p:spPr>
          <a:xfrm>
            <a:off x="7258056" y="3121807"/>
            <a:ext cx="742944" cy="25639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 Box 40"/>
          <p:cNvSpPr txBox="1">
            <a:spLocks noChangeArrowheads="1"/>
          </p:cNvSpPr>
          <p:nvPr/>
        </p:nvSpPr>
        <p:spPr bwMode="auto">
          <a:xfrm>
            <a:off x="10401300" y="3111500"/>
            <a:ext cx="1071559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213" name="212 - Διάγραμμα ροής: Απόφαση"/>
          <p:cNvSpPr/>
          <p:nvPr/>
        </p:nvSpPr>
        <p:spPr>
          <a:xfrm>
            <a:off x="11601450" y="3867150"/>
            <a:ext cx="357190" cy="35719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4" name="165 - Shape"/>
          <p:cNvCxnSpPr>
            <a:stCxn id="216" idx="1"/>
            <a:endCxn id="78" idx="3"/>
          </p:cNvCxnSpPr>
          <p:nvPr/>
        </p:nvCxnSpPr>
        <p:spPr>
          <a:xfrm rot="10800000">
            <a:off x="10426700" y="4800600"/>
            <a:ext cx="4635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 Box 79"/>
          <p:cNvSpPr txBox="1">
            <a:spLocks noChangeArrowheads="1"/>
          </p:cNvSpPr>
          <p:nvPr/>
        </p:nvSpPr>
        <p:spPr bwMode="auto">
          <a:xfrm>
            <a:off x="8489950" y="3867150"/>
            <a:ext cx="9779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Απορρίπτει</a:t>
            </a:r>
          </a:p>
          <a:p>
            <a:pPr marL="228600" indent="-228600" algn="ctr">
              <a:defRPr/>
            </a:pPr>
            <a:endParaRPr lang="el-GR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6" name="Text Box 79"/>
          <p:cNvSpPr txBox="1">
            <a:spLocks noChangeArrowheads="1"/>
          </p:cNvSpPr>
          <p:nvPr/>
        </p:nvSpPr>
        <p:spPr bwMode="auto">
          <a:xfrm>
            <a:off x="10890250" y="4622800"/>
            <a:ext cx="62548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Δεκτό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17" name="75 - Shape"/>
          <p:cNvCxnSpPr>
            <a:stCxn id="215" idx="3"/>
            <a:endCxn id="213" idx="1"/>
          </p:cNvCxnSpPr>
          <p:nvPr/>
        </p:nvCxnSpPr>
        <p:spPr>
          <a:xfrm>
            <a:off x="9467850" y="4044950"/>
            <a:ext cx="213360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75 - Shape"/>
          <p:cNvCxnSpPr>
            <a:stCxn id="216" idx="3"/>
            <a:endCxn id="213" idx="2"/>
          </p:cNvCxnSpPr>
          <p:nvPr/>
        </p:nvCxnSpPr>
        <p:spPr>
          <a:xfrm flipV="1">
            <a:off x="11515730" y="4224340"/>
            <a:ext cx="264315" cy="57626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75 - Shape"/>
          <p:cNvCxnSpPr>
            <a:stCxn id="206" idx="3"/>
            <a:endCxn id="213" idx="0"/>
          </p:cNvCxnSpPr>
          <p:nvPr/>
        </p:nvCxnSpPr>
        <p:spPr>
          <a:xfrm>
            <a:off x="11472859" y="3378200"/>
            <a:ext cx="307186" cy="48895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165 - Shape"/>
          <p:cNvCxnSpPr>
            <a:stCxn id="215" idx="1"/>
            <a:endCxn id="53" idx="5"/>
          </p:cNvCxnSpPr>
          <p:nvPr/>
        </p:nvCxnSpPr>
        <p:spPr>
          <a:xfrm rot="10800000">
            <a:off x="6986048" y="3399636"/>
            <a:ext cx="1503902" cy="6453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 Box 79"/>
          <p:cNvSpPr txBox="1">
            <a:spLocks noChangeArrowheads="1"/>
          </p:cNvSpPr>
          <p:nvPr/>
        </p:nvSpPr>
        <p:spPr bwMode="auto">
          <a:xfrm>
            <a:off x="7156450" y="4533900"/>
            <a:ext cx="102235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Εκδίκαση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αντιθέτου</a:t>
            </a:r>
          </a:p>
        </p:txBody>
      </p:sp>
      <p:cxnSp>
        <p:nvCxnSpPr>
          <p:cNvPr id="374" name="373 - Γωνιακή σύνδεση"/>
          <p:cNvCxnSpPr>
            <a:stCxn id="368" idx="1"/>
            <a:endCxn id="53" idx="5"/>
          </p:cNvCxnSpPr>
          <p:nvPr/>
        </p:nvCxnSpPr>
        <p:spPr>
          <a:xfrm rot="10800000">
            <a:off x="6986048" y="3399636"/>
            <a:ext cx="170402" cy="14009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75 - Shape"/>
          <p:cNvCxnSpPr>
            <a:stCxn id="368" idx="3"/>
            <a:endCxn id="78" idx="1"/>
          </p:cNvCxnSpPr>
          <p:nvPr/>
        </p:nvCxnSpPr>
        <p:spPr>
          <a:xfrm>
            <a:off x="8178800" y="4800600"/>
            <a:ext cx="26670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 Box 79"/>
          <p:cNvSpPr txBox="1">
            <a:spLocks noChangeArrowheads="1"/>
          </p:cNvSpPr>
          <p:nvPr/>
        </p:nvSpPr>
        <p:spPr bwMode="auto">
          <a:xfrm>
            <a:off x="7112000" y="7067550"/>
            <a:ext cx="84455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Πρόταση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ουσίας</a:t>
            </a:r>
          </a:p>
        </p:txBody>
      </p:sp>
      <p:sp>
        <p:nvSpPr>
          <p:cNvPr id="256" name="Text Box 79"/>
          <p:cNvSpPr txBox="1">
            <a:spLocks noChangeArrowheads="1"/>
          </p:cNvSpPr>
          <p:nvPr/>
        </p:nvSpPr>
        <p:spPr bwMode="auto">
          <a:xfrm>
            <a:off x="3822700" y="4133850"/>
            <a:ext cx="164465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Αρχείο άρθρο 43 ΚΠΔ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7" name="Text Box 79"/>
          <p:cNvSpPr txBox="1">
            <a:spLocks noChangeArrowheads="1"/>
          </p:cNvSpPr>
          <p:nvPr/>
        </p:nvSpPr>
        <p:spPr bwMode="auto">
          <a:xfrm>
            <a:off x="4756150" y="5822950"/>
            <a:ext cx="124460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Διάταξη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άρθρο 47 ΚΠΔ</a:t>
            </a:r>
          </a:p>
        </p:txBody>
      </p:sp>
      <p:sp>
        <p:nvSpPr>
          <p:cNvPr id="258" name="Text Box 79"/>
          <p:cNvSpPr txBox="1">
            <a:spLocks noChangeArrowheads="1"/>
          </p:cNvSpPr>
          <p:nvPr/>
        </p:nvSpPr>
        <p:spPr bwMode="auto">
          <a:xfrm>
            <a:off x="4889500" y="7556500"/>
            <a:ext cx="9779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Προσφυγή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9" name="Text Box 79"/>
          <p:cNvSpPr txBox="1">
            <a:spLocks noChangeArrowheads="1"/>
          </p:cNvSpPr>
          <p:nvPr/>
        </p:nvSpPr>
        <p:spPr bwMode="auto">
          <a:xfrm>
            <a:off x="6267450" y="1377950"/>
            <a:ext cx="1027134" cy="3683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Περάτωση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0" name="Text Box 79"/>
          <p:cNvSpPr txBox="1">
            <a:spLocks noChangeArrowheads="1"/>
          </p:cNvSpPr>
          <p:nvPr/>
        </p:nvSpPr>
        <p:spPr bwMode="auto">
          <a:xfrm>
            <a:off x="2844800" y="5645150"/>
            <a:ext cx="71438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Δεκτό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1" name="Text Box 79"/>
          <p:cNvSpPr txBox="1">
            <a:spLocks noChangeArrowheads="1"/>
          </p:cNvSpPr>
          <p:nvPr/>
        </p:nvSpPr>
        <p:spPr bwMode="auto">
          <a:xfrm rot="16200000">
            <a:off x="578603" y="6407955"/>
            <a:ext cx="642942" cy="2857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Δεκτή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2" name="Text Box 79"/>
          <p:cNvSpPr txBox="1">
            <a:spLocks noChangeArrowheads="1"/>
          </p:cNvSpPr>
          <p:nvPr/>
        </p:nvSpPr>
        <p:spPr bwMode="auto">
          <a:xfrm rot="16200000">
            <a:off x="1948645" y="7519205"/>
            <a:ext cx="99221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Απορρίπτει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3" name="Text Box 79"/>
          <p:cNvSpPr txBox="1">
            <a:spLocks noChangeArrowheads="1"/>
          </p:cNvSpPr>
          <p:nvPr/>
        </p:nvSpPr>
        <p:spPr bwMode="auto">
          <a:xfrm rot="16200000">
            <a:off x="792945" y="4674405"/>
            <a:ext cx="99221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Απορρίπτει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10758518" y="2300270"/>
            <a:ext cx="1571625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022600" y="7956550"/>
            <a:ext cx="1714500" cy="3571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ΑΝΑΡΜΟΔΙΕΣ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10401328" y="1514452"/>
            <a:ext cx="193675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ΤΜΗΜΑΤΑ ΠΡΟΣΔΙΟΡΙΣΜΟΥ</a:t>
            </a:r>
          </a:p>
        </p:txBody>
      </p:sp>
      <p:sp>
        <p:nvSpPr>
          <p:cNvPr id="12" name="175 - TextBox"/>
          <p:cNvSpPr txBox="1">
            <a:spLocks noChangeArrowheads="1"/>
          </p:cNvSpPr>
          <p:nvPr/>
        </p:nvSpPr>
        <p:spPr bwMode="auto">
          <a:xfrm>
            <a:off x="10687080" y="4800600"/>
            <a:ext cx="1643062" cy="56015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>
            <a:spAutoFit/>
          </a:bodyPr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ΚΑΤΑΣΤΗΜΑΤΑ ΚΡΑΤΗΣΗΣ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8934450" y="7289800"/>
            <a:ext cx="1733550" cy="800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ΕΙΣΑΓΓΕΛΙΚΩΝ ΓΡΑΦΕΙΩΝ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755650" y="200025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ΤΜΗΜΑΤΑ ΤΗΣ ΕΙΣΑΓΓΕΛΙΑΣ </a:t>
            </a:r>
          </a:p>
        </p:txBody>
      </p:sp>
      <p:sp>
        <p:nvSpPr>
          <p:cNvPr id="100" name="Text Box 40"/>
          <p:cNvSpPr txBox="1">
            <a:spLocks noChangeArrowheads="1"/>
          </p:cNvSpPr>
          <p:nvPr/>
        </p:nvSpPr>
        <p:spPr bwMode="auto">
          <a:xfrm>
            <a:off x="755650" y="5422900"/>
            <a:ext cx="1571625" cy="571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ΑΝΑΚΡΙΤΙΚΑ ΤΜΗΜΑΤΑ</a:t>
            </a:r>
          </a:p>
        </p:txBody>
      </p:sp>
      <p:cxnSp>
        <p:nvCxnSpPr>
          <p:cNvPr id="125" name="124 - Shape"/>
          <p:cNvCxnSpPr>
            <a:stCxn id="161" idx="3"/>
            <a:endCxn id="9" idx="3"/>
          </p:cNvCxnSpPr>
          <p:nvPr/>
        </p:nvCxnSpPr>
        <p:spPr>
          <a:xfrm rot="5400000">
            <a:off x="3587233" y="6243091"/>
            <a:ext cx="3041920" cy="74218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160 - Έλλειψη"/>
          <p:cNvSpPr/>
          <p:nvPr/>
        </p:nvSpPr>
        <p:spPr>
          <a:xfrm>
            <a:off x="5186354" y="4300534"/>
            <a:ext cx="2000264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ΒΟΥΛΕΥΜΑΤΩΝ</a:t>
            </a:r>
          </a:p>
        </p:txBody>
      </p:sp>
      <p:graphicFrame>
        <p:nvGraphicFramePr>
          <p:cNvPr id="24" name="23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Έγγραφο" showAsIcon="1" r:id="rId4" imgW="914400" imgH="771480" progId="Word.Document.12">
                  <p:embed/>
                </p:oleObj>
              </mc:Choice>
              <mc:Fallback>
                <p:oleObj name="Έγγραφο" showAsIcon="1" r:id="rId4" imgW="914400" imgH="77148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ΒΟΥΛΕΥΜΑΤΩΝ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8801100" y="6578600"/>
            <a:ext cx="2000250" cy="311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 άρθρο 59 ΚΠΔ</a:t>
            </a:r>
          </a:p>
        </p:txBody>
      </p:sp>
      <p:cxnSp>
        <p:nvCxnSpPr>
          <p:cNvPr id="49" name="48 - Shape"/>
          <p:cNvCxnSpPr>
            <a:stCxn id="105" idx="3"/>
            <a:endCxn id="13" idx="1"/>
          </p:cNvCxnSpPr>
          <p:nvPr/>
        </p:nvCxnSpPr>
        <p:spPr>
          <a:xfrm>
            <a:off x="8578850" y="7689850"/>
            <a:ext cx="355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Shape"/>
          <p:cNvCxnSpPr>
            <a:stCxn id="48" idx="1"/>
            <a:endCxn id="161" idx="4"/>
          </p:cNvCxnSpPr>
          <p:nvPr/>
        </p:nvCxnSpPr>
        <p:spPr>
          <a:xfrm rot="10800000">
            <a:off x="6186486" y="5229229"/>
            <a:ext cx="2614614" cy="15049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79"/>
          <p:cNvSpPr txBox="1">
            <a:spLocks noChangeArrowheads="1"/>
          </p:cNvSpPr>
          <p:nvPr/>
        </p:nvSpPr>
        <p:spPr bwMode="auto">
          <a:xfrm>
            <a:off x="4044950" y="1911350"/>
            <a:ext cx="128905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Παρεμπίπτοντα 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Ζητήματα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2" name="48 - Shape"/>
          <p:cNvCxnSpPr>
            <a:stCxn id="64" idx="3"/>
            <a:endCxn id="161" idx="0"/>
          </p:cNvCxnSpPr>
          <p:nvPr/>
        </p:nvCxnSpPr>
        <p:spPr>
          <a:xfrm>
            <a:off x="5334000" y="2178050"/>
            <a:ext cx="852486" cy="21224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Shape"/>
          <p:cNvCxnSpPr>
            <a:stCxn id="64" idx="1"/>
            <a:endCxn id="47" idx="3"/>
          </p:cNvCxnSpPr>
          <p:nvPr/>
        </p:nvCxnSpPr>
        <p:spPr>
          <a:xfrm rot="10800000" flipV="1">
            <a:off x="3041666" y="2178049"/>
            <a:ext cx="1003284" cy="7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711200" y="3511550"/>
            <a:ext cx="2000250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ΣΥΜΒΟΥΛΙΟ ΠΛΗΜΜΕΛΕΙΟΔΙΚΩΝ</a:t>
            </a:r>
          </a:p>
        </p:txBody>
      </p:sp>
      <p:cxnSp>
        <p:nvCxnSpPr>
          <p:cNvPr id="82" name="81 - Shape"/>
          <p:cNvCxnSpPr>
            <a:stCxn id="85" idx="1"/>
            <a:endCxn id="80" idx="0"/>
          </p:cNvCxnSpPr>
          <p:nvPr/>
        </p:nvCxnSpPr>
        <p:spPr>
          <a:xfrm rot="10800000" flipV="1">
            <a:off x="1711326" y="3160720"/>
            <a:ext cx="1355725" cy="3508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79"/>
          <p:cNvSpPr txBox="1">
            <a:spLocks noChangeArrowheads="1"/>
          </p:cNvSpPr>
          <p:nvPr/>
        </p:nvSpPr>
        <p:spPr bwMode="auto">
          <a:xfrm>
            <a:off x="3022600" y="4222750"/>
            <a:ext cx="939784" cy="3254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Βούλευμα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5" name="Text Box 79"/>
          <p:cNvSpPr txBox="1">
            <a:spLocks noChangeArrowheads="1"/>
          </p:cNvSpPr>
          <p:nvPr/>
        </p:nvSpPr>
        <p:spPr bwMode="auto">
          <a:xfrm>
            <a:off x="3067050" y="2978150"/>
            <a:ext cx="889000" cy="3651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Πρόταση</a:t>
            </a:r>
          </a:p>
        </p:txBody>
      </p:sp>
      <p:cxnSp>
        <p:nvCxnSpPr>
          <p:cNvPr id="98" name="97 - Shape"/>
          <p:cNvCxnSpPr>
            <a:stCxn id="80" idx="2"/>
            <a:endCxn id="84" idx="1"/>
          </p:cNvCxnSpPr>
          <p:nvPr/>
        </p:nvCxnSpPr>
        <p:spPr>
          <a:xfrm rot="16200000" flipH="1">
            <a:off x="2180034" y="3542906"/>
            <a:ext cx="373857" cy="1311275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Γωνιακή σύνδεση"/>
          <p:cNvCxnSpPr>
            <a:stCxn id="84" idx="3"/>
            <a:endCxn id="161" idx="2"/>
          </p:cNvCxnSpPr>
          <p:nvPr/>
        </p:nvCxnSpPr>
        <p:spPr>
          <a:xfrm>
            <a:off x="3962384" y="4385473"/>
            <a:ext cx="1223970" cy="3794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Shape"/>
          <p:cNvCxnSpPr>
            <a:stCxn id="85" idx="3"/>
            <a:endCxn id="161" idx="1"/>
          </p:cNvCxnSpPr>
          <p:nvPr/>
        </p:nvCxnSpPr>
        <p:spPr>
          <a:xfrm>
            <a:off x="3956050" y="3160720"/>
            <a:ext cx="1523236" cy="127581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81 - Shape"/>
          <p:cNvCxnSpPr>
            <a:stCxn id="137" idx="1"/>
            <a:endCxn id="100" idx="2"/>
          </p:cNvCxnSpPr>
          <p:nvPr/>
        </p:nvCxnSpPr>
        <p:spPr>
          <a:xfrm rot="10800000">
            <a:off x="1541464" y="5994401"/>
            <a:ext cx="1525587" cy="3190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 Box 79"/>
          <p:cNvSpPr txBox="1">
            <a:spLocks noChangeArrowheads="1"/>
          </p:cNvSpPr>
          <p:nvPr/>
        </p:nvSpPr>
        <p:spPr bwMode="auto">
          <a:xfrm>
            <a:off x="3067050" y="5022850"/>
            <a:ext cx="895334" cy="3286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Διάταξη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7" name="Text Box 79"/>
          <p:cNvSpPr txBox="1">
            <a:spLocks noChangeArrowheads="1"/>
          </p:cNvSpPr>
          <p:nvPr/>
        </p:nvSpPr>
        <p:spPr bwMode="auto">
          <a:xfrm>
            <a:off x="3067050" y="6134100"/>
            <a:ext cx="855656" cy="3587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Πρόταση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8" name="137 - Shape"/>
          <p:cNvCxnSpPr>
            <a:stCxn id="100" idx="0"/>
            <a:endCxn id="136" idx="1"/>
          </p:cNvCxnSpPr>
          <p:nvPr/>
        </p:nvCxnSpPr>
        <p:spPr>
          <a:xfrm rot="5400000" flipH="1" flipV="1">
            <a:off x="2186384" y="4542235"/>
            <a:ext cx="235744" cy="1525587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- Γωνιακή σύνδεση"/>
          <p:cNvCxnSpPr>
            <a:stCxn id="136" idx="3"/>
            <a:endCxn id="161" idx="2"/>
          </p:cNvCxnSpPr>
          <p:nvPr/>
        </p:nvCxnSpPr>
        <p:spPr>
          <a:xfrm flipV="1">
            <a:off x="3962384" y="4764881"/>
            <a:ext cx="1223970" cy="4222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- Shape"/>
          <p:cNvCxnSpPr>
            <a:stCxn id="137" idx="3"/>
            <a:endCxn id="161" idx="3"/>
          </p:cNvCxnSpPr>
          <p:nvPr/>
        </p:nvCxnSpPr>
        <p:spPr>
          <a:xfrm flipV="1">
            <a:off x="3922706" y="5093224"/>
            <a:ext cx="1556580" cy="1220259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- Γωνιακή σύνδεση"/>
          <p:cNvCxnSpPr>
            <a:stCxn id="70" idx="1"/>
            <a:endCxn id="161" idx="6"/>
          </p:cNvCxnSpPr>
          <p:nvPr/>
        </p:nvCxnSpPr>
        <p:spPr>
          <a:xfrm rot="10800000" flipV="1">
            <a:off x="7186618" y="3550435"/>
            <a:ext cx="1258882" cy="1214446"/>
          </a:xfrm>
          <a:prstGeom prst="bentConnector3">
            <a:avLst>
              <a:gd name="adj1" fmla="val 687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 Box 79"/>
          <p:cNvSpPr txBox="1">
            <a:spLocks noChangeArrowheads="1"/>
          </p:cNvSpPr>
          <p:nvPr/>
        </p:nvSpPr>
        <p:spPr bwMode="auto">
          <a:xfrm>
            <a:off x="7912100" y="1514452"/>
            <a:ext cx="1203344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Παραπεμπτικό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βούλευμα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5" name="164 - Shape"/>
          <p:cNvCxnSpPr>
            <a:stCxn id="161" idx="7"/>
            <a:endCxn id="164" idx="1"/>
          </p:cNvCxnSpPr>
          <p:nvPr/>
        </p:nvCxnSpPr>
        <p:spPr>
          <a:xfrm rot="5400000" flipH="1" flipV="1">
            <a:off x="6084726" y="2609164"/>
            <a:ext cx="2636334" cy="101841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- Γωνιακή σύνδεση"/>
          <p:cNvCxnSpPr>
            <a:stCxn id="164" idx="3"/>
            <a:endCxn id="11" idx="1"/>
          </p:cNvCxnSpPr>
          <p:nvPr/>
        </p:nvCxnSpPr>
        <p:spPr>
          <a:xfrm>
            <a:off x="9115444" y="1800204"/>
            <a:ext cx="128588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 Box 40"/>
          <p:cNvSpPr txBox="1">
            <a:spLocks noChangeArrowheads="1"/>
          </p:cNvSpPr>
          <p:nvPr/>
        </p:nvSpPr>
        <p:spPr bwMode="auto">
          <a:xfrm>
            <a:off x="755650" y="6934200"/>
            <a:ext cx="1571625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175" name="Text Box 79"/>
          <p:cNvSpPr txBox="1">
            <a:spLocks noChangeArrowheads="1"/>
          </p:cNvSpPr>
          <p:nvPr/>
        </p:nvSpPr>
        <p:spPr bwMode="auto">
          <a:xfrm>
            <a:off x="2933700" y="6934200"/>
            <a:ext cx="191135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Παραπεμπτικό βούλευμα,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Έφεση κατά βουλεύματος</a:t>
            </a:r>
          </a:p>
        </p:txBody>
      </p:sp>
      <p:cxnSp>
        <p:nvCxnSpPr>
          <p:cNvPr id="176" name="175 - Shape"/>
          <p:cNvCxnSpPr>
            <a:stCxn id="161" idx="3"/>
            <a:endCxn id="175" idx="3"/>
          </p:cNvCxnSpPr>
          <p:nvPr/>
        </p:nvCxnSpPr>
        <p:spPr>
          <a:xfrm rot="5400000">
            <a:off x="4098804" y="5839470"/>
            <a:ext cx="2126728" cy="63423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- Γωνιακή σύνδεση"/>
          <p:cNvCxnSpPr>
            <a:stCxn id="175" idx="1"/>
            <a:endCxn id="174" idx="3"/>
          </p:cNvCxnSpPr>
          <p:nvPr/>
        </p:nvCxnSpPr>
        <p:spPr>
          <a:xfrm rot="10800000">
            <a:off x="2327276" y="7219952"/>
            <a:ext cx="6064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 Box 40"/>
          <p:cNvSpPr txBox="1">
            <a:spLocks noChangeArrowheads="1"/>
          </p:cNvSpPr>
          <p:nvPr/>
        </p:nvSpPr>
        <p:spPr bwMode="auto">
          <a:xfrm>
            <a:off x="10090150" y="3244850"/>
            <a:ext cx="2133600" cy="6223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ΠΟΛΙΤΕΣ ή</a:t>
            </a:r>
          </a:p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 ΑΝΑΚΡΙΤΙΚΑ ΓΡΑΦΕΙΑ</a:t>
            </a:r>
          </a:p>
        </p:txBody>
      </p:sp>
      <p:cxnSp>
        <p:nvCxnSpPr>
          <p:cNvPr id="202" name="201 - Γωνιακή σύνδεση"/>
          <p:cNvCxnSpPr>
            <a:stCxn id="7" idx="1"/>
            <a:endCxn id="161" idx="6"/>
          </p:cNvCxnSpPr>
          <p:nvPr/>
        </p:nvCxnSpPr>
        <p:spPr>
          <a:xfrm rot="10800000" flipV="1">
            <a:off x="7186618" y="2586021"/>
            <a:ext cx="3571900" cy="2178859"/>
          </a:xfrm>
          <a:prstGeom prst="bentConnector3">
            <a:avLst>
              <a:gd name="adj1" fmla="val 886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 Box 79"/>
          <p:cNvSpPr txBox="1">
            <a:spLocks noChangeArrowheads="1"/>
          </p:cNvSpPr>
          <p:nvPr/>
        </p:nvSpPr>
        <p:spPr bwMode="auto">
          <a:xfrm>
            <a:off x="9512300" y="4845050"/>
            <a:ext cx="88900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Υφ’ όρων 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απόλυση</a:t>
            </a:r>
          </a:p>
        </p:txBody>
      </p:sp>
      <p:cxnSp>
        <p:nvCxnSpPr>
          <p:cNvPr id="207" name="206 - Shape"/>
          <p:cNvCxnSpPr>
            <a:stCxn id="12" idx="1"/>
            <a:endCxn id="206" idx="3"/>
          </p:cNvCxnSpPr>
          <p:nvPr/>
        </p:nvCxnSpPr>
        <p:spPr>
          <a:xfrm rot="10800000" flipV="1">
            <a:off x="10401300" y="5080677"/>
            <a:ext cx="285780" cy="884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- Γωνιακή σύνδεση"/>
          <p:cNvCxnSpPr>
            <a:stCxn id="220" idx="1"/>
            <a:endCxn id="161" idx="6"/>
          </p:cNvCxnSpPr>
          <p:nvPr/>
        </p:nvCxnSpPr>
        <p:spPr>
          <a:xfrm rot="10800000">
            <a:off x="7186618" y="4764882"/>
            <a:ext cx="785818" cy="321471"/>
          </a:xfrm>
          <a:prstGeom prst="bentConnector3">
            <a:avLst>
              <a:gd name="adj1" fmla="val 481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 Box 79"/>
          <p:cNvSpPr txBox="1">
            <a:spLocks noChangeArrowheads="1"/>
          </p:cNvSpPr>
          <p:nvPr/>
        </p:nvSpPr>
        <p:spPr bwMode="auto">
          <a:xfrm>
            <a:off x="7972436" y="4800600"/>
            <a:ext cx="1143008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ΔΙΟΙΚΗΤΙΚΟ</a:t>
            </a:r>
          </a:p>
        </p:txBody>
      </p:sp>
      <p:cxnSp>
        <p:nvCxnSpPr>
          <p:cNvPr id="222" name="206 - Shape"/>
          <p:cNvCxnSpPr>
            <a:stCxn id="206" idx="1"/>
            <a:endCxn id="220" idx="3"/>
          </p:cNvCxnSpPr>
          <p:nvPr/>
        </p:nvCxnSpPr>
        <p:spPr>
          <a:xfrm rot="10800000">
            <a:off x="9115444" y="5086353"/>
            <a:ext cx="396856" cy="317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 Box 79"/>
          <p:cNvSpPr txBox="1">
            <a:spLocks noChangeArrowheads="1"/>
          </p:cNvSpPr>
          <p:nvPr/>
        </p:nvSpPr>
        <p:spPr bwMode="auto">
          <a:xfrm>
            <a:off x="9115444" y="5800732"/>
            <a:ext cx="1241406" cy="3333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Αποφυλακίσεις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28" name="206 - Shape"/>
          <p:cNvCxnSpPr>
            <a:stCxn id="161" idx="5"/>
            <a:endCxn id="227" idx="1"/>
          </p:cNvCxnSpPr>
          <p:nvPr/>
        </p:nvCxnSpPr>
        <p:spPr>
          <a:xfrm rot="16200000" flipH="1">
            <a:off x="7567469" y="4419441"/>
            <a:ext cx="874192" cy="222175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- Γωνιακή σύνδεση"/>
          <p:cNvCxnSpPr>
            <a:stCxn id="227" idx="3"/>
            <a:endCxn id="12" idx="2"/>
          </p:cNvCxnSpPr>
          <p:nvPr/>
        </p:nvCxnSpPr>
        <p:spPr>
          <a:xfrm flipV="1">
            <a:off x="10356850" y="5360753"/>
            <a:ext cx="1151761" cy="6066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60" name="59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61" name="60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62" name="61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63" name="62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65" name="64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66" name="65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67" name="66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8445500" y="3300402"/>
            <a:ext cx="1200150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Τροποποιήσεις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όρων</a:t>
            </a:r>
          </a:p>
        </p:txBody>
      </p:sp>
      <p:cxnSp>
        <p:nvCxnSpPr>
          <p:cNvPr id="75" name="206 - Shape"/>
          <p:cNvCxnSpPr>
            <a:stCxn id="201" idx="1"/>
            <a:endCxn id="70" idx="3"/>
          </p:cNvCxnSpPr>
          <p:nvPr/>
        </p:nvCxnSpPr>
        <p:spPr>
          <a:xfrm rot="10800000">
            <a:off x="9645650" y="3550436"/>
            <a:ext cx="444500" cy="556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69" name="68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6" name="85 - Shape"/>
          <p:cNvCxnSpPr>
            <a:stCxn id="105" idx="1"/>
            <a:endCxn id="161" idx="3"/>
          </p:cNvCxnSpPr>
          <p:nvPr/>
        </p:nvCxnSpPr>
        <p:spPr>
          <a:xfrm rot="10800000">
            <a:off x="5479286" y="5093224"/>
            <a:ext cx="432564" cy="259662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Shape"/>
          <p:cNvCxnSpPr>
            <a:stCxn id="13" idx="0"/>
            <a:endCxn id="48" idx="2"/>
          </p:cNvCxnSpPr>
          <p:nvPr/>
        </p:nvCxnSpPr>
        <p:spPr>
          <a:xfrm rot="5400000" flipH="1" flipV="1">
            <a:off x="9601200" y="7089775"/>
            <a:ext cx="4000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 Box 79"/>
          <p:cNvSpPr txBox="1">
            <a:spLocks noChangeArrowheads="1"/>
          </p:cNvSpPr>
          <p:nvPr/>
        </p:nvSpPr>
        <p:spPr bwMode="auto">
          <a:xfrm>
            <a:off x="5911850" y="7423150"/>
            <a:ext cx="26670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 άρθρο 59 ΚΠΔ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(αμετάκλητη απόφαση της αντιθέτου)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Έλλειψη"/>
          <p:cNvSpPr/>
          <p:nvPr/>
        </p:nvSpPr>
        <p:spPr>
          <a:xfrm>
            <a:off x="5186354" y="4157658"/>
            <a:ext cx="2286016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829560" y="1800204"/>
            <a:ext cx="2786082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ΕΙΣΑΓΓΕΛΙΚΩΝ ΓΡΑΦΕΙΩΝ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686024" y="1800204"/>
            <a:ext cx="1928826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ΜΗΝΥΣΕΩΝ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043874" y="7158054"/>
            <a:ext cx="1857388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ΠΡΟΣΔΙΟΡΙΣΜΟΥ ΜΟΝΟΜΕΛΟΥΣ</a:t>
            </a:r>
          </a:p>
        </p:txBody>
      </p:sp>
      <p:cxnSp>
        <p:nvCxnSpPr>
          <p:cNvPr id="38" name="37 - Shape"/>
          <p:cNvCxnSpPr>
            <a:stCxn id="30" idx="2"/>
            <a:endCxn id="22" idx="0"/>
          </p:cNvCxnSpPr>
          <p:nvPr/>
        </p:nvCxnSpPr>
        <p:spPr>
          <a:xfrm rot="16200000" flipH="1">
            <a:off x="5862634" y="3690930"/>
            <a:ext cx="928694" cy="47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Γωνιακή σύνδεση"/>
          <p:cNvCxnSpPr>
            <a:stCxn id="48" idx="3"/>
            <a:endCxn id="34" idx="0"/>
          </p:cNvCxnSpPr>
          <p:nvPr/>
        </p:nvCxnSpPr>
        <p:spPr>
          <a:xfrm>
            <a:off x="7115180" y="6336517"/>
            <a:ext cx="1857388" cy="8215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1" name="20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3" name="22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1" name="30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10544204" y="5872170"/>
            <a:ext cx="1000132" cy="4286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</a:t>
            </a:r>
          </a:p>
        </p:txBody>
      </p:sp>
      <p:cxnSp>
        <p:nvCxnSpPr>
          <p:cNvPr id="43" name="42 - Shape"/>
          <p:cNvCxnSpPr>
            <a:stCxn id="36" idx="3"/>
            <a:endCxn id="24" idx="0"/>
          </p:cNvCxnSpPr>
          <p:nvPr/>
        </p:nvCxnSpPr>
        <p:spPr>
          <a:xfrm>
            <a:off x="10045700" y="4622800"/>
            <a:ext cx="998570" cy="12493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79"/>
          <p:cNvSpPr txBox="1">
            <a:spLocks noChangeArrowheads="1"/>
          </p:cNvSpPr>
          <p:nvPr/>
        </p:nvSpPr>
        <p:spPr bwMode="auto">
          <a:xfrm>
            <a:off x="5614982" y="2657460"/>
            <a:ext cx="1419236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Ώριμες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5543544" y="6157922"/>
            <a:ext cx="157163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Κατηγορητήριο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2900338" y="7229492"/>
            <a:ext cx="1857388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ΠΡΟΣΔΙΟΡΙΣΜΟΥ ΤΡΙΜΕΛΟΥΣ</a:t>
            </a:r>
          </a:p>
        </p:txBody>
      </p:sp>
      <p:cxnSp>
        <p:nvCxnSpPr>
          <p:cNvPr id="58" name="57 - Shape"/>
          <p:cNvCxnSpPr>
            <a:stCxn id="33" idx="2"/>
            <a:endCxn id="30" idx="1"/>
          </p:cNvCxnSpPr>
          <p:nvPr/>
        </p:nvCxnSpPr>
        <p:spPr>
          <a:xfrm rot="16200000" flipH="1">
            <a:off x="4275519" y="1603749"/>
            <a:ext cx="714380" cy="1964545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Shape"/>
          <p:cNvCxnSpPr>
            <a:stCxn id="32" idx="2"/>
            <a:endCxn id="30" idx="3"/>
          </p:cNvCxnSpPr>
          <p:nvPr/>
        </p:nvCxnSpPr>
        <p:spPr>
          <a:xfrm rot="5400000">
            <a:off x="7771220" y="1491831"/>
            <a:ext cx="714380" cy="218838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Γωνιακή σύνδεση"/>
          <p:cNvCxnSpPr>
            <a:stCxn id="22" idx="4"/>
            <a:endCxn id="48" idx="0"/>
          </p:cNvCxnSpPr>
          <p:nvPr/>
        </p:nvCxnSpPr>
        <p:spPr>
          <a:xfrm rot="5400000">
            <a:off x="5793577" y="5622137"/>
            <a:ext cx="107157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Shape"/>
          <p:cNvCxnSpPr>
            <a:stCxn id="48" idx="1"/>
            <a:endCxn id="52" idx="0"/>
          </p:cNvCxnSpPr>
          <p:nvPr/>
        </p:nvCxnSpPr>
        <p:spPr>
          <a:xfrm rot="10800000" flipV="1">
            <a:off x="3829032" y="6336516"/>
            <a:ext cx="1714512" cy="892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102" name="101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cxnSp>
        <p:nvCxnSpPr>
          <p:cNvPr id="51" name="50 - Γωνιακή σύνδεση"/>
          <p:cNvCxnSpPr>
            <a:stCxn id="22" idx="6"/>
            <a:endCxn id="36" idx="1"/>
          </p:cNvCxnSpPr>
          <p:nvPr/>
        </p:nvCxnSpPr>
        <p:spPr>
          <a:xfrm>
            <a:off x="7472370" y="4622005"/>
            <a:ext cx="110648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53" name="52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 Box 79"/>
          <p:cNvSpPr txBox="1">
            <a:spLocks noChangeArrowheads="1"/>
          </p:cNvSpPr>
          <p:nvPr/>
        </p:nvSpPr>
        <p:spPr bwMode="auto">
          <a:xfrm>
            <a:off x="8578850" y="4267200"/>
            <a:ext cx="14668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Απόσυρση ή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βάσει νόμου</a:t>
            </a:r>
          </a:p>
        </p:txBody>
      </p:sp>
      <p:graphicFrame>
        <p:nvGraphicFramePr>
          <p:cNvPr id="39" name="38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6700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4186222" y="3657592"/>
            <a:ext cx="2214578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ΠΡΟΣΔΙΟΡΙΣΜΟΥ ΤΡΙΜΕΛΟΥΣ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ΠΡΟΣΔΙΟΡΙΣΜΟΥ ΤΡΙΜΕΛΟΥΣ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9734550" y="208915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9734550" y="5778500"/>
            <a:ext cx="213360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9734550" y="3155950"/>
            <a:ext cx="2241566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333750" y="7956550"/>
            <a:ext cx="2357454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graphicFrame>
        <p:nvGraphicFramePr>
          <p:cNvPr id="82" name="81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27" name="26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3" name="32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5" name="34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9" name="38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42" name="Text Box 79"/>
          <p:cNvSpPr txBox="1">
            <a:spLocks noChangeArrowheads="1"/>
          </p:cNvSpPr>
          <p:nvPr/>
        </p:nvSpPr>
        <p:spPr bwMode="auto">
          <a:xfrm>
            <a:off x="8178800" y="3155950"/>
            <a:ext cx="977900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Ώριμες,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Αυτόφωρα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4" name="43 - Γωνιακή σύνδεση"/>
          <p:cNvCxnSpPr>
            <a:stCxn id="30" idx="1"/>
            <a:endCxn id="42" idx="3"/>
          </p:cNvCxnSpPr>
          <p:nvPr/>
        </p:nvCxnSpPr>
        <p:spPr>
          <a:xfrm rot="10800000">
            <a:off x="9156700" y="3444875"/>
            <a:ext cx="5778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Γωνιακή σύνδεση"/>
          <p:cNvCxnSpPr>
            <a:stCxn id="42" idx="1"/>
            <a:endCxn id="32" idx="6"/>
          </p:cNvCxnSpPr>
          <p:nvPr/>
        </p:nvCxnSpPr>
        <p:spPr>
          <a:xfrm rot="10800000" flipV="1">
            <a:off x="6400800" y="3444875"/>
            <a:ext cx="1778000" cy="677064"/>
          </a:xfrm>
          <a:prstGeom prst="bentConnector3">
            <a:avLst>
              <a:gd name="adj1" fmla="val 533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79"/>
          <p:cNvSpPr txBox="1">
            <a:spLocks noChangeArrowheads="1"/>
          </p:cNvSpPr>
          <p:nvPr/>
        </p:nvSpPr>
        <p:spPr bwMode="auto">
          <a:xfrm>
            <a:off x="8178800" y="2089150"/>
            <a:ext cx="102235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8" name="47 - Γωνιακή σύνδεση"/>
          <p:cNvCxnSpPr>
            <a:stCxn id="28" idx="1"/>
            <a:endCxn id="47" idx="3"/>
          </p:cNvCxnSpPr>
          <p:nvPr/>
        </p:nvCxnSpPr>
        <p:spPr>
          <a:xfrm rot="10800000">
            <a:off x="9201150" y="2266951"/>
            <a:ext cx="533400" cy="795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Γωνιακή σύνδεση"/>
          <p:cNvCxnSpPr>
            <a:stCxn id="47" idx="1"/>
            <a:endCxn id="32" idx="6"/>
          </p:cNvCxnSpPr>
          <p:nvPr/>
        </p:nvCxnSpPr>
        <p:spPr>
          <a:xfrm rot="10800000" flipV="1">
            <a:off x="6400800" y="2266949"/>
            <a:ext cx="1778000" cy="1854989"/>
          </a:xfrm>
          <a:prstGeom prst="bentConnector3">
            <a:avLst>
              <a:gd name="adj1" fmla="val 541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79"/>
          <p:cNvSpPr txBox="1">
            <a:spLocks noChangeArrowheads="1"/>
          </p:cNvSpPr>
          <p:nvPr/>
        </p:nvSpPr>
        <p:spPr bwMode="auto">
          <a:xfrm>
            <a:off x="8045450" y="5600700"/>
            <a:ext cx="12890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Λόγω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αρμοδιότητος, 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Προσφυγές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7" name="56 - Γωνιακή σύνδεση"/>
          <p:cNvCxnSpPr>
            <a:stCxn id="29" idx="1"/>
            <a:endCxn id="56" idx="3"/>
          </p:cNvCxnSpPr>
          <p:nvPr/>
        </p:nvCxnSpPr>
        <p:spPr>
          <a:xfrm rot="10800000">
            <a:off x="9334500" y="5956300"/>
            <a:ext cx="4000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Γωνιακή σύνδεση"/>
          <p:cNvCxnSpPr>
            <a:stCxn id="56" idx="1"/>
            <a:endCxn id="32" idx="6"/>
          </p:cNvCxnSpPr>
          <p:nvPr/>
        </p:nvCxnSpPr>
        <p:spPr>
          <a:xfrm rot="10800000">
            <a:off x="6400800" y="4121940"/>
            <a:ext cx="1644650" cy="18343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79"/>
          <p:cNvSpPr txBox="1">
            <a:spLocks noChangeArrowheads="1"/>
          </p:cNvSpPr>
          <p:nvPr/>
        </p:nvSpPr>
        <p:spPr bwMode="auto">
          <a:xfrm>
            <a:off x="8178800" y="6756400"/>
            <a:ext cx="102235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Προσφυγές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5" name="47 - Γωνιακή σύνδεση"/>
          <p:cNvCxnSpPr>
            <a:stCxn id="177" idx="3"/>
            <a:endCxn id="118" idx="1"/>
          </p:cNvCxnSpPr>
          <p:nvPr/>
        </p:nvCxnSpPr>
        <p:spPr>
          <a:xfrm>
            <a:off x="9201150" y="4622800"/>
            <a:ext cx="533400" cy="4756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Γωνιακή σύνδεση"/>
          <p:cNvCxnSpPr>
            <a:stCxn id="94" idx="3"/>
            <a:endCxn id="29" idx="2"/>
          </p:cNvCxnSpPr>
          <p:nvPr/>
        </p:nvCxnSpPr>
        <p:spPr>
          <a:xfrm flipV="1">
            <a:off x="9201150" y="6134100"/>
            <a:ext cx="1600200" cy="8223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 Box 79"/>
          <p:cNvSpPr txBox="1">
            <a:spLocks noChangeArrowheads="1"/>
          </p:cNvSpPr>
          <p:nvPr/>
        </p:nvSpPr>
        <p:spPr bwMode="auto">
          <a:xfrm>
            <a:off x="1733550" y="6045200"/>
            <a:ext cx="93345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Έκθεμα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84" name="47 - Γωνιακή σύνδεση"/>
          <p:cNvCxnSpPr>
            <a:stCxn id="190" idx="4"/>
            <a:endCxn id="183" idx="0"/>
          </p:cNvCxnSpPr>
          <p:nvPr/>
        </p:nvCxnSpPr>
        <p:spPr>
          <a:xfrm rot="5400000">
            <a:off x="1955800" y="5800725"/>
            <a:ext cx="4889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13 - Γωνιακή σύνδεση"/>
          <p:cNvCxnSpPr>
            <a:stCxn id="279" idx="2"/>
            <a:endCxn id="31" idx="1"/>
          </p:cNvCxnSpPr>
          <p:nvPr/>
        </p:nvCxnSpPr>
        <p:spPr>
          <a:xfrm rot="16200000" flipH="1">
            <a:off x="2348698" y="7185812"/>
            <a:ext cx="836628" cy="11334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47 - Γωνιακή σύνδεση"/>
          <p:cNvCxnSpPr>
            <a:stCxn id="188" idx="2"/>
            <a:endCxn id="31" idx="0"/>
          </p:cNvCxnSpPr>
          <p:nvPr/>
        </p:nvCxnSpPr>
        <p:spPr>
          <a:xfrm rot="5400000">
            <a:off x="3779844" y="7222334"/>
            <a:ext cx="1466850" cy="15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 Box 79"/>
          <p:cNvSpPr txBox="1">
            <a:spLocks noChangeArrowheads="1"/>
          </p:cNvSpPr>
          <p:nvPr/>
        </p:nvSpPr>
        <p:spPr bwMode="auto">
          <a:xfrm>
            <a:off x="3956050" y="6000750"/>
            <a:ext cx="1116020" cy="488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Αναβλητικές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</p:txBody>
      </p:sp>
      <p:sp>
        <p:nvSpPr>
          <p:cNvPr id="190" name="189 - Έλλειψη"/>
          <p:cNvSpPr/>
          <p:nvPr/>
        </p:nvSpPr>
        <p:spPr>
          <a:xfrm>
            <a:off x="1155700" y="4578350"/>
            <a:ext cx="2089150" cy="9779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ΕΙΣΑΓΓΕΛΕΑΣ ΠΡΟΣΔΙΟΡΙΣΜΟΥ</a:t>
            </a:r>
          </a:p>
        </p:txBody>
      </p:sp>
      <p:cxnSp>
        <p:nvCxnSpPr>
          <p:cNvPr id="191" name="113 - Γωνιακή σύνδεση"/>
          <p:cNvCxnSpPr>
            <a:stCxn id="32" idx="2"/>
            <a:endCxn id="190" idx="0"/>
          </p:cNvCxnSpPr>
          <p:nvPr/>
        </p:nvCxnSpPr>
        <p:spPr>
          <a:xfrm rot="10800000" flipV="1">
            <a:off x="2200276" y="4121938"/>
            <a:ext cx="1985947" cy="4564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 Box 79"/>
          <p:cNvSpPr txBox="1">
            <a:spLocks noChangeArrowheads="1"/>
          </p:cNvSpPr>
          <p:nvPr/>
        </p:nvSpPr>
        <p:spPr bwMode="auto">
          <a:xfrm>
            <a:off x="1555750" y="6845300"/>
            <a:ext cx="1289050" cy="4889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προς εκδίκαση</a:t>
            </a:r>
          </a:p>
        </p:txBody>
      </p:sp>
      <p:cxnSp>
        <p:nvCxnSpPr>
          <p:cNvPr id="280" name="47 - Γωνιακή σύνδεση"/>
          <p:cNvCxnSpPr>
            <a:stCxn id="279" idx="0"/>
            <a:endCxn id="183" idx="2"/>
          </p:cNvCxnSpPr>
          <p:nvPr/>
        </p:nvCxnSpPr>
        <p:spPr>
          <a:xfrm rot="5400000" flipH="1" flipV="1">
            <a:off x="2000250" y="6645275"/>
            <a:ext cx="40005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3111500" y="1689100"/>
            <a:ext cx="2012942" cy="3699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62" name="Text Box 79"/>
          <p:cNvSpPr txBox="1">
            <a:spLocks noChangeArrowheads="1"/>
          </p:cNvSpPr>
          <p:nvPr/>
        </p:nvSpPr>
        <p:spPr bwMode="auto">
          <a:xfrm>
            <a:off x="3600450" y="2622550"/>
            <a:ext cx="102235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Κλητεύσεις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3" name="47 - Γωνιακή σύνδεση"/>
          <p:cNvCxnSpPr>
            <a:stCxn id="32" idx="1"/>
            <a:endCxn id="62" idx="2"/>
          </p:cNvCxnSpPr>
          <p:nvPr/>
        </p:nvCxnSpPr>
        <p:spPr>
          <a:xfrm rot="16200000" flipV="1">
            <a:off x="3903360" y="3186415"/>
            <a:ext cx="815446" cy="398915"/>
          </a:xfrm>
          <a:prstGeom prst="bentConnector3">
            <a:avLst>
              <a:gd name="adj1" fmla="val 4457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113 - Γωνιακή σύνδεση"/>
          <p:cNvCxnSpPr>
            <a:stCxn id="62" idx="0"/>
            <a:endCxn id="61" idx="2"/>
          </p:cNvCxnSpPr>
          <p:nvPr/>
        </p:nvCxnSpPr>
        <p:spPr>
          <a:xfrm rot="5400000" flipH="1" flipV="1">
            <a:off x="3833028" y="2337607"/>
            <a:ext cx="563540" cy="63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47 - Γωνιακή σύνδεση"/>
          <p:cNvCxnSpPr>
            <a:stCxn id="61" idx="3"/>
            <a:endCxn id="69" idx="0"/>
          </p:cNvCxnSpPr>
          <p:nvPr/>
        </p:nvCxnSpPr>
        <p:spPr>
          <a:xfrm>
            <a:off x="5124442" y="1874055"/>
            <a:ext cx="940605" cy="303995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113 - Γωνιακή σύνδεση"/>
          <p:cNvCxnSpPr>
            <a:stCxn id="70" idx="2"/>
            <a:endCxn id="32" idx="7"/>
          </p:cNvCxnSpPr>
          <p:nvPr/>
        </p:nvCxnSpPr>
        <p:spPr>
          <a:xfrm rot="16200000" flipH="1">
            <a:off x="5797580" y="3514694"/>
            <a:ext cx="548746" cy="90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47 - Γωνιακή σύνδεση"/>
          <p:cNvCxnSpPr>
            <a:stCxn id="69" idx="2"/>
            <a:endCxn id="70" idx="0"/>
          </p:cNvCxnSpPr>
          <p:nvPr/>
        </p:nvCxnSpPr>
        <p:spPr>
          <a:xfrm rot="16200000" flipH="1">
            <a:off x="5866211" y="2688036"/>
            <a:ext cx="400050" cy="237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79"/>
          <p:cNvSpPr txBox="1">
            <a:spLocks noChangeArrowheads="1"/>
          </p:cNvSpPr>
          <p:nvPr/>
        </p:nvSpPr>
        <p:spPr bwMode="auto">
          <a:xfrm>
            <a:off x="5645150" y="2178050"/>
            <a:ext cx="839794" cy="311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Επίδοση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5556250" y="2889250"/>
            <a:ext cx="1022350" cy="355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Αποδεικτικά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1422400" y="2444750"/>
            <a:ext cx="844550" cy="311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</a:t>
            </a:r>
          </a:p>
        </p:txBody>
      </p:sp>
      <p:cxnSp>
        <p:nvCxnSpPr>
          <p:cNvPr id="54" name="53 - Shape"/>
          <p:cNvCxnSpPr>
            <a:stCxn id="60" idx="0"/>
            <a:endCxn id="53" idx="2"/>
          </p:cNvCxnSpPr>
          <p:nvPr/>
        </p:nvCxnSpPr>
        <p:spPr>
          <a:xfrm rot="5400000" flipH="1" flipV="1">
            <a:off x="1689100" y="2911475"/>
            <a:ext cx="3111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Γωνιακή σύνδεση"/>
          <p:cNvCxnSpPr>
            <a:stCxn id="32" idx="1"/>
            <a:endCxn id="60" idx="3"/>
          </p:cNvCxnSpPr>
          <p:nvPr/>
        </p:nvCxnSpPr>
        <p:spPr>
          <a:xfrm rot="16200000" flipV="1">
            <a:off x="3292172" y="2575228"/>
            <a:ext cx="370946" cy="206579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75" name="74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" name="Text Box 79"/>
          <p:cNvSpPr txBox="1">
            <a:spLocks noChangeArrowheads="1"/>
          </p:cNvSpPr>
          <p:nvPr/>
        </p:nvSpPr>
        <p:spPr bwMode="auto">
          <a:xfrm>
            <a:off x="1244600" y="3067050"/>
            <a:ext cx="12001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Απόσυρση ή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βάσει νόμου</a:t>
            </a:r>
          </a:p>
        </p:txBody>
      </p:sp>
      <p:sp>
        <p:nvSpPr>
          <p:cNvPr id="118" name="Text Box 21"/>
          <p:cNvSpPr txBox="1">
            <a:spLocks noChangeArrowheads="1"/>
          </p:cNvSpPr>
          <p:nvPr/>
        </p:nvSpPr>
        <p:spPr bwMode="auto">
          <a:xfrm>
            <a:off x="9734550" y="4445000"/>
            <a:ext cx="2286016" cy="365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ΣΥΝΗΓΟΡΟΙ</a:t>
            </a:r>
          </a:p>
        </p:txBody>
      </p:sp>
      <p:cxnSp>
        <p:nvCxnSpPr>
          <p:cNvPr id="123" name="113 - Γωνιακή σύνδεση"/>
          <p:cNvCxnSpPr>
            <a:stCxn id="188" idx="0"/>
            <a:endCxn id="32" idx="3"/>
          </p:cNvCxnSpPr>
          <p:nvPr/>
        </p:nvCxnSpPr>
        <p:spPr>
          <a:xfrm rot="16200000" flipV="1">
            <a:off x="3737066" y="5223756"/>
            <a:ext cx="1550468" cy="35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47 - Γωνιακή σύνδεση"/>
          <p:cNvCxnSpPr>
            <a:stCxn id="32" idx="5"/>
            <a:endCxn id="94" idx="1"/>
          </p:cNvCxnSpPr>
          <p:nvPr/>
        </p:nvCxnSpPr>
        <p:spPr>
          <a:xfrm rot="16200000" flipH="1">
            <a:off x="5874570" y="4652194"/>
            <a:ext cx="2506143" cy="210231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95 - Γωνιακή σύνδεση"/>
          <p:cNvCxnSpPr>
            <a:stCxn id="177" idx="1"/>
            <a:endCxn id="32" idx="6"/>
          </p:cNvCxnSpPr>
          <p:nvPr/>
        </p:nvCxnSpPr>
        <p:spPr>
          <a:xfrm rot="10800000">
            <a:off x="6400800" y="4121940"/>
            <a:ext cx="1778000" cy="500861"/>
          </a:xfrm>
          <a:prstGeom prst="bentConnector3">
            <a:avLst>
              <a:gd name="adj1" fmla="val 541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 Box 79"/>
          <p:cNvSpPr txBox="1">
            <a:spLocks noChangeArrowheads="1"/>
          </p:cNvSpPr>
          <p:nvPr/>
        </p:nvSpPr>
        <p:spPr bwMode="auto">
          <a:xfrm>
            <a:off x="8178800" y="4400550"/>
            <a:ext cx="1022350" cy="444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Προσφυγές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4114784" y="3157526"/>
            <a:ext cx="2428892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ΠΡΟΣΔΙΟΡΙΣΜΟΥ ΜΟΝΟΜΕΛΟΥΣ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0115576" y="587217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ΕΙΣΑΓΓΕΛΙΑ ΕΦΕΤΩΝ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ΠΡΟΣΔΙΟΡΙΣΜΟΥ ΜΟΝΟΜΕΛΟΥΣ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0115576" y="3228964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0115576" y="4157658"/>
            <a:ext cx="225744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ΜΗΝΥΣΕΩΝ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0115576" y="5014914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ΒΟΥΛΕΥΜΑΤΩΝ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10115576" y="658655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ΠΤΑΙΣΜΑΤΟΔΙΚΕΙΑ</a:t>
            </a:r>
          </a:p>
        </p:txBody>
      </p:sp>
      <p:graphicFrame>
        <p:nvGraphicFramePr>
          <p:cNvPr id="50" name="49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30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3" name="32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4" name="33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35" name="34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41" name="40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10115576" y="2300270"/>
            <a:ext cx="2286016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ΚΑΤΗΓΟΡΗΤΗΡΙΩΝ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4614850" y="6515112"/>
            <a:ext cx="1428760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8186750" y="2228832"/>
            <a:ext cx="1357322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Ώριμες,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Αυτόφωρα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9" name="43 - Γωνιακή σύνδεση"/>
          <p:cNvCxnSpPr>
            <a:stCxn id="46" idx="1"/>
            <a:endCxn id="48" idx="3"/>
          </p:cNvCxnSpPr>
          <p:nvPr/>
        </p:nvCxnSpPr>
        <p:spPr>
          <a:xfrm rot="10800000">
            <a:off x="9544072" y="2514584"/>
            <a:ext cx="57150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45 - Γωνιακή σύνδεση"/>
          <p:cNvCxnSpPr>
            <a:stCxn id="48" idx="1"/>
            <a:endCxn id="32" idx="6"/>
          </p:cNvCxnSpPr>
          <p:nvPr/>
        </p:nvCxnSpPr>
        <p:spPr>
          <a:xfrm rot="10800000" flipV="1">
            <a:off x="6543676" y="2514583"/>
            <a:ext cx="1643074" cy="110728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79"/>
          <p:cNvSpPr txBox="1">
            <a:spLocks noChangeArrowheads="1"/>
          </p:cNvSpPr>
          <p:nvPr/>
        </p:nvSpPr>
        <p:spPr bwMode="auto">
          <a:xfrm>
            <a:off x="1828768" y="5586418"/>
            <a:ext cx="121444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Έκθεμα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7" name="47 - Γωνιακή σύνδεση"/>
          <p:cNvCxnSpPr>
            <a:stCxn id="63" idx="4"/>
            <a:endCxn id="55" idx="0"/>
          </p:cNvCxnSpPr>
          <p:nvPr/>
        </p:nvCxnSpPr>
        <p:spPr>
          <a:xfrm rot="5400000">
            <a:off x="2114520" y="5264947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113 - Γωνιακή σύνδεση"/>
          <p:cNvCxnSpPr>
            <a:stCxn id="65" idx="3"/>
            <a:endCxn id="47" idx="1"/>
          </p:cNvCxnSpPr>
          <p:nvPr/>
        </p:nvCxnSpPr>
        <p:spPr>
          <a:xfrm>
            <a:off x="3328966" y="6729426"/>
            <a:ext cx="128588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47 - Γωνιακή σύνδεση"/>
          <p:cNvCxnSpPr>
            <a:stCxn id="62" idx="2"/>
            <a:endCxn id="47" idx="0"/>
          </p:cNvCxnSpPr>
          <p:nvPr/>
        </p:nvCxnSpPr>
        <p:spPr>
          <a:xfrm rot="5400000">
            <a:off x="4793445" y="5979327"/>
            <a:ext cx="107157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113 - Γωνιακή σύνδεση"/>
          <p:cNvCxnSpPr>
            <a:stCxn id="62" idx="0"/>
            <a:endCxn id="32" idx="4"/>
          </p:cNvCxnSpPr>
          <p:nvPr/>
        </p:nvCxnSpPr>
        <p:spPr>
          <a:xfrm rot="5400000" flipH="1" flipV="1">
            <a:off x="4936321" y="4479129"/>
            <a:ext cx="78581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79"/>
          <p:cNvSpPr txBox="1">
            <a:spLocks noChangeArrowheads="1"/>
          </p:cNvSpPr>
          <p:nvPr/>
        </p:nvSpPr>
        <p:spPr bwMode="auto">
          <a:xfrm>
            <a:off x="4543412" y="4872038"/>
            <a:ext cx="1571636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Αναβλητικές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</p:txBody>
      </p:sp>
      <p:sp>
        <p:nvSpPr>
          <p:cNvPr id="63" name="62 - Έλλειψη"/>
          <p:cNvSpPr/>
          <p:nvPr/>
        </p:nvSpPr>
        <p:spPr>
          <a:xfrm>
            <a:off x="1400140" y="4014782"/>
            <a:ext cx="2071702" cy="9286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ΕΙΣΑΓΓΕΛΕΑΣ ΠΡΟΣΔΙΟΡΙΣΜΟΥ</a:t>
            </a:r>
          </a:p>
        </p:txBody>
      </p:sp>
      <p:cxnSp>
        <p:nvCxnSpPr>
          <p:cNvPr id="64" name="113 - Γωνιακή σύνδεση"/>
          <p:cNvCxnSpPr>
            <a:stCxn id="32" idx="2"/>
            <a:endCxn id="63" idx="0"/>
          </p:cNvCxnSpPr>
          <p:nvPr/>
        </p:nvCxnSpPr>
        <p:spPr>
          <a:xfrm rot="10800000" flipV="1">
            <a:off x="2435992" y="3621872"/>
            <a:ext cx="1678793" cy="3929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79"/>
          <p:cNvSpPr txBox="1">
            <a:spLocks noChangeArrowheads="1"/>
          </p:cNvSpPr>
          <p:nvPr/>
        </p:nvSpPr>
        <p:spPr bwMode="auto">
          <a:xfrm>
            <a:off x="1543016" y="6443674"/>
            <a:ext cx="178595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 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Προς εκδίκαση</a:t>
            </a:r>
          </a:p>
        </p:txBody>
      </p:sp>
      <p:cxnSp>
        <p:nvCxnSpPr>
          <p:cNvPr id="67" name="47 - Γωνιακή σύνδεση"/>
          <p:cNvCxnSpPr>
            <a:stCxn id="65" idx="0"/>
            <a:endCxn id="55" idx="2"/>
          </p:cNvCxnSpPr>
          <p:nvPr/>
        </p:nvCxnSpPr>
        <p:spPr>
          <a:xfrm rot="5400000" flipH="1" flipV="1">
            <a:off x="2185958" y="6193641"/>
            <a:ext cx="500066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2900338" y="1371576"/>
            <a:ext cx="2428892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93" name="Text Box 79"/>
          <p:cNvSpPr txBox="1">
            <a:spLocks noChangeArrowheads="1"/>
          </p:cNvSpPr>
          <p:nvPr/>
        </p:nvSpPr>
        <p:spPr bwMode="auto">
          <a:xfrm>
            <a:off x="3543280" y="2443146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Κλητεύσεις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4" name="47 - Γωνιακή σύνδεση"/>
          <p:cNvCxnSpPr>
            <a:stCxn id="32" idx="1"/>
            <a:endCxn id="93" idx="2"/>
          </p:cNvCxnSpPr>
          <p:nvPr/>
        </p:nvCxnSpPr>
        <p:spPr>
          <a:xfrm rot="16200000" flipV="1">
            <a:off x="4046039" y="2869081"/>
            <a:ext cx="493194" cy="355703"/>
          </a:xfrm>
          <a:prstGeom prst="bentConnector3">
            <a:avLst>
              <a:gd name="adj1" fmla="val 3504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113 - Γωνιακή σύνδεση"/>
          <p:cNvCxnSpPr>
            <a:stCxn id="93" idx="0"/>
            <a:endCxn id="92" idx="2"/>
          </p:cNvCxnSpPr>
          <p:nvPr/>
        </p:nvCxnSpPr>
        <p:spPr>
          <a:xfrm rot="5400000" flipH="1" flipV="1">
            <a:off x="3829032" y="2157394"/>
            <a:ext cx="57150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79"/>
          <p:cNvSpPr txBox="1">
            <a:spLocks noChangeArrowheads="1"/>
          </p:cNvSpPr>
          <p:nvPr/>
        </p:nvSpPr>
        <p:spPr bwMode="auto">
          <a:xfrm>
            <a:off x="5614982" y="1871642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Επίδοση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7" name="47 - Γωνιακή σύνδεση"/>
          <p:cNvCxnSpPr>
            <a:stCxn id="92" idx="3"/>
            <a:endCxn id="96" idx="0"/>
          </p:cNvCxnSpPr>
          <p:nvPr/>
        </p:nvCxnSpPr>
        <p:spPr>
          <a:xfrm>
            <a:off x="5329230" y="1621609"/>
            <a:ext cx="857256" cy="25003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113 - Γωνιακή σύνδεση"/>
          <p:cNvCxnSpPr>
            <a:stCxn id="99" idx="2"/>
            <a:endCxn id="32" idx="7"/>
          </p:cNvCxnSpPr>
          <p:nvPr/>
        </p:nvCxnSpPr>
        <p:spPr>
          <a:xfrm rot="16200000" flipH="1">
            <a:off x="5976351" y="3081908"/>
            <a:ext cx="421756" cy="14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79"/>
          <p:cNvSpPr txBox="1">
            <a:spLocks noChangeArrowheads="1"/>
          </p:cNvSpPr>
          <p:nvPr/>
        </p:nvSpPr>
        <p:spPr bwMode="auto">
          <a:xfrm>
            <a:off x="5472106" y="2514584"/>
            <a:ext cx="142876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Αποδεικτικά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00" name="47 - Γωνιακή σύνδεση"/>
          <p:cNvCxnSpPr>
            <a:stCxn id="96" idx="2"/>
            <a:endCxn id="99" idx="0"/>
          </p:cNvCxnSpPr>
          <p:nvPr/>
        </p:nvCxnSpPr>
        <p:spPr>
          <a:xfrm rot="5400000">
            <a:off x="6043610" y="2371708"/>
            <a:ext cx="28575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47 - Γωνιακή σύνδεση"/>
          <p:cNvCxnSpPr>
            <a:stCxn id="105" idx="3"/>
            <a:endCxn id="24" idx="1"/>
          </p:cNvCxnSpPr>
          <p:nvPr/>
        </p:nvCxnSpPr>
        <p:spPr>
          <a:xfrm>
            <a:off x="9472634" y="4336253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13 - Γωνιακή σύνδεση"/>
          <p:cNvCxnSpPr>
            <a:stCxn id="105" idx="1"/>
            <a:endCxn id="32" idx="6"/>
          </p:cNvCxnSpPr>
          <p:nvPr/>
        </p:nvCxnSpPr>
        <p:spPr>
          <a:xfrm rot="10800000">
            <a:off x="6543676" y="3621873"/>
            <a:ext cx="1643074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 Box 79"/>
          <p:cNvSpPr txBox="1">
            <a:spLocks noChangeArrowheads="1"/>
          </p:cNvSpPr>
          <p:nvPr/>
        </p:nvSpPr>
        <p:spPr bwMode="auto">
          <a:xfrm>
            <a:off x="8186750" y="4014782"/>
            <a:ext cx="1285884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Ασφαλιστικά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ταμεία</a:t>
            </a:r>
          </a:p>
        </p:txBody>
      </p:sp>
      <p:cxnSp>
        <p:nvCxnSpPr>
          <p:cNvPr id="131" name="47 - Γωνιακή σύνδεση"/>
          <p:cNvCxnSpPr>
            <a:stCxn id="133" idx="3"/>
            <a:endCxn id="26" idx="1"/>
          </p:cNvCxnSpPr>
          <p:nvPr/>
        </p:nvCxnSpPr>
        <p:spPr>
          <a:xfrm>
            <a:off x="9472634" y="5193509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13 - Γωνιακή σύνδεση"/>
          <p:cNvCxnSpPr>
            <a:stCxn id="133" idx="1"/>
            <a:endCxn id="32" idx="6"/>
          </p:cNvCxnSpPr>
          <p:nvPr/>
        </p:nvCxnSpPr>
        <p:spPr>
          <a:xfrm rot="10800000">
            <a:off x="6543676" y="3621873"/>
            <a:ext cx="1643074" cy="15716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Box 79"/>
          <p:cNvSpPr txBox="1">
            <a:spLocks noChangeArrowheads="1"/>
          </p:cNvSpPr>
          <p:nvPr/>
        </p:nvSpPr>
        <p:spPr bwMode="auto">
          <a:xfrm>
            <a:off x="8186750" y="4872038"/>
            <a:ext cx="1285884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Εισαγωγή με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βούλευμα</a:t>
            </a:r>
          </a:p>
        </p:txBody>
      </p:sp>
      <p:sp>
        <p:nvSpPr>
          <p:cNvPr id="137" name="Text Box 21"/>
          <p:cNvSpPr txBox="1">
            <a:spLocks noChangeArrowheads="1"/>
          </p:cNvSpPr>
          <p:nvPr/>
        </p:nvSpPr>
        <p:spPr bwMode="auto">
          <a:xfrm>
            <a:off x="4614850" y="7300930"/>
            <a:ext cx="142876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ΕΙΡΗΝΟΔΙΚΕΙΑ</a:t>
            </a:r>
          </a:p>
        </p:txBody>
      </p:sp>
      <p:cxnSp>
        <p:nvCxnSpPr>
          <p:cNvPr id="138" name="47 - Γωνιακή σύνδεση"/>
          <p:cNvCxnSpPr>
            <a:stCxn id="62" idx="3"/>
            <a:endCxn id="137" idx="3"/>
          </p:cNvCxnSpPr>
          <p:nvPr/>
        </p:nvCxnSpPr>
        <p:spPr>
          <a:xfrm flipH="1">
            <a:off x="6043610" y="5157790"/>
            <a:ext cx="71438" cy="2321735"/>
          </a:xfrm>
          <a:prstGeom prst="bentConnector3">
            <a:avLst>
              <a:gd name="adj1" fmla="val -31999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13 - Γωνιακή σύνδεση"/>
          <p:cNvCxnSpPr>
            <a:stCxn id="65" idx="2"/>
            <a:endCxn id="137" idx="1"/>
          </p:cNvCxnSpPr>
          <p:nvPr/>
        </p:nvCxnSpPr>
        <p:spPr>
          <a:xfrm rot="16200000" flipH="1">
            <a:off x="3293247" y="6157921"/>
            <a:ext cx="464347" cy="21788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 Box 79"/>
          <p:cNvSpPr txBox="1">
            <a:spLocks noChangeArrowheads="1"/>
          </p:cNvSpPr>
          <p:nvPr/>
        </p:nvSpPr>
        <p:spPr bwMode="auto">
          <a:xfrm>
            <a:off x="8186750" y="658655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6" name="145 - Γωνιακή σύνδεση"/>
          <p:cNvCxnSpPr>
            <a:stCxn id="29" idx="1"/>
            <a:endCxn id="145" idx="3"/>
          </p:cNvCxnSpPr>
          <p:nvPr/>
        </p:nvCxnSpPr>
        <p:spPr>
          <a:xfrm rot="10800000">
            <a:off x="9472634" y="6765145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48 - Γωνιακή σύνδεση"/>
          <p:cNvCxnSpPr>
            <a:stCxn id="145" idx="1"/>
            <a:endCxn id="32" idx="6"/>
          </p:cNvCxnSpPr>
          <p:nvPr/>
        </p:nvCxnSpPr>
        <p:spPr>
          <a:xfrm rot="10800000">
            <a:off x="6543676" y="3621873"/>
            <a:ext cx="1643074" cy="31432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47 - Γωνιακή σύνδεση"/>
          <p:cNvCxnSpPr>
            <a:stCxn id="254" idx="3"/>
            <a:endCxn id="22" idx="1"/>
          </p:cNvCxnSpPr>
          <p:nvPr/>
        </p:nvCxnSpPr>
        <p:spPr>
          <a:xfrm>
            <a:off x="9544072" y="3407559"/>
            <a:ext cx="57150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113 - Γωνιακή σύνδεση"/>
          <p:cNvCxnSpPr>
            <a:stCxn id="254" idx="1"/>
            <a:endCxn id="32" idx="6"/>
          </p:cNvCxnSpPr>
          <p:nvPr/>
        </p:nvCxnSpPr>
        <p:spPr>
          <a:xfrm rot="10800000" flipV="1">
            <a:off x="6543676" y="3407559"/>
            <a:ext cx="1643074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 Box 79"/>
          <p:cNvSpPr txBox="1">
            <a:spLocks noChangeArrowheads="1"/>
          </p:cNvSpPr>
          <p:nvPr/>
        </p:nvSpPr>
        <p:spPr bwMode="auto">
          <a:xfrm>
            <a:off x="8186750" y="3014650"/>
            <a:ext cx="1357322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Ακυρώσεις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Συγχωνεύσεις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Ανακλήσεις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55" name="47 - Γωνιακή σύνδεση"/>
          <p:cNvCxnSpPr>
            <a:stCxn id="257" idx="3"/>
            <a:endCxn id="40" idx="1"/>
          </p:cNvCxnSpPr>
          <p:nvPr/>
        </p:nvCxnSpPr>
        <p:spPr>
          <a:xfrm>
            <a:off x="9472634" y="6050765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113 - Γωνιακή σύνδεση"/>
          <p:cNvCxnSpPr>
            <a:stCxn id="257" idx="1"/>
            <a:endCxn id="32" idx="6"/>
          </p:cNvCxnSpPr>
          <p:nvPr/>
        </p:nvCxnSpPr>
        <p:spPr>
          <a:xfrm rot="10800000">
            <a:off x="6543676" y="3621873"/>
            <a:ext cx="1643074" cy="24288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 Box 79"/>
          <p:cNvSpPr txBox="1">
            <a:spLocks noChangeArrowheads="1"/>
          </p:cNvSpPr>
          <p:nvPr/>
        </p:nvSpPr>
        <p:spPr bwMode="auto">
          <a:xfrm>
            <a:off x="8186750" y="5729294"/>
            <a:ext cx="1285884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Εισαγωγή με 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απόφαση</a:t>
            </a:r>
          </a:p>
        </p:txBody>
      </p:sp>
      <p:sp>
        <p:nvSpPr>
          <p:cNvPr id="73" name="Text Box 30"/>
          <p:cNvSpPr txBox="1">
            <a:spLocks noChangeArrowheads="1"/>
          </p:cNvSpPr>
          <p:nvPr/>
        </p:nvSpPr>
        <p:spPr bwMode="auto">
          <a:xfrm>
            <a:off x="1685892" y="2014519"/>
            <a:ext cx="936658" cy="38578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</a:t>
            </a:r>
          </a:p>
        </p:txBody>
      </p:sp>
      <p:cxnSp>
        <p:nvCxnSpPr>
          <p:cNvPr id="74" name="73 - Shape"/>
          <p:cNvCxnSpPr>
            <a:stCxn id="68" idx="0"/>
            <a:endCxn id="73" idx="2"/>
          </p:cNvCxnSpPr>
          <p:nvPr/>
        </p:nvCxnSpPr>
        <p:spPr>
          <a:xfrm rot="16200000" flipV="1">
            <a:off x="1977224" y="2577299"/>
            <a:ext cx="355599" cy="16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Γωνιακή σύνδεση"/>
          <p:cNvCxnSpPr>
            <a:stCxn id="32" idx="1"/>
            <a:endCxn id="68" idx="3"/>
          </p:cNvCxnSpPr>
          <p:nvPr/>
        </p:nvCxnSpPr>
        <p:spPr>
          <a:xfrm rot="16200000" flipV="1">
            <a:off x="3588854" y="2411896"/>
            <a:ext cx="182030" cy="1581237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ΠΟΙΝΙΚΗΣ ΔΙΑΔΙΚΑΣΙΑΣ ΣΤΗΝ ΕΙΣΑΓΓΕΛΙΑ ΠΡΩΤΟΔΙΚΩΝ ΠΕΙΡΑΙΑ </a:t>
            </a:r>
          </a:p>
        </p:txBody>
      </p:sp>
      <p:sp>
        <p:nvSpPr>
          <p:cNvPr id="70" name="69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1422400" y="2755900"/>
            <a:ext cx="14668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Απόσυρση ή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βάσει νόμου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5186354" y="4157658"/>
            <a:ext cx="2000264" cy="92869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bg1"/>
                </a:solidFill>
                <a:latin typeface="Calibri" pitchFamily="34" charset="0"/>
              </a:rPr>
              <a:t>ΤΜΗΜΑ ΑΓΟΡΑΝΟΜΙΑΣ</a:t>
            </a:r>
          </a:p>
        </p:txBody>
      </p:sp>
      <p:sp>
        <p:nvSpPr>
          <p:cNvPr id="14" name="526 - TextBox"/>
          <p:cNvSpPr txBox="1">
            <a:spLocks noChangeArrowheads="1"/>
          </p:cNvSpPr>
          <p:nvPr/>
        </p:nvSpPr>
        <p:spPr bwMode="auto">
          <a:xfrm>
            <a:off x="0" y="728634"/>
            <a:ext cx="128016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ΤΜΗΜΑ ΑΓΟΡΑΝΟΜΙΑΣ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9972700" y="337184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ΜΗΝΥΣΕΩΝ</a:t>
            </a:r>
          </a:p>
        </p:txBody>
      </p:sp>
      <p:graphicFrame>
        <p:nvGraphicFramePr>
          <p:cNvPr id="46" name="45 - Αντικείμενο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132" y="8829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Έγγραφο" showAsIcon="1" r:id="rId3" imgW="914400" imgH="771480" progId="Word.Document.12">
                  <p:embed/>
                </p:oleObj>
              </mc:Choice>
              <mc:Fallback>
                <p:oleObj name="Έγγραφο" showAsIcon="1" r:id="rId3" imgW="914400" imgH="771480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32" y="882967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6400800" y="7778750"/>
            <a:ext cx="15113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/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ΠΡΩΤΟΔΙΚΕΙΟ</a:t>
            </a:r>
          </a:p>
        </p:txBody>
      </p:sp>
      <p:sp>
        <p:nvSpPr>
          <p:cNvPr id="37" name="Text Box 79"/>
          <p:cNvSpPr txBox="1">
            <a:spLocks noChangeArrowheads="1"/>
          </p:cNvSpPr>
          <p:nvPr/>
        </p:nvSpPr>
        <p:spPr bwMode="auto">
          <a:xfrm>
            <a:off x="1511300" y="6534150"/>
            <a:ext cx="121444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Έκθεμα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8" name="47 - Γωνιακή σύνδεση"/>
          <p:cNvCxnSpPr>
            <a:stCxn id="45" idx="2"/>
            <a:endCxn id="37" idx="0"/>
          </p:cNvCxnSpPr>
          <p:nvPr/>
        </p:nvCxnSpPr>
        <p:spPr>
          <a:xfrm rot="10800000" flipV="1">
            <a:off x="2118524" y="5353846"/>
            <a:ext cx="459577" cy="118030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113 - Γωνιακή σύνδεση"/>
          <p:cNvCxnSpPr>
            <a:stCxn id="48" idx="3"/>
            <a:endCxn id="36" idx="1"/>
          </p:cNvCxnSpPr>
          <p:nvPr/>
        </p:nvCxnSpPr>
        <p:spPr>
          <a:xfrm>
            <a:off x="5519750" y="7975602"/>
            <a:ext cx="881050" cy="31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7 - Γωνιακή σύνδεση"/>
          <p:cNvCxnSpPr>
            <a:stCxn id="43" idx="2"/>
            <a:endCxn id="36" idx="3"/>
          </p:cNvCxnSpPr>
          <p:nvPr/>
        </p:nvCxnSpPr>
        <p:spPr>
          <a:xfrm rot="5400000">
            <a:off x="7419179" y="7100085"/>
            <a:ext cx="1371611" cy="38576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113 - Γωνιακή σύνδεση"/>
          <p:cNvCxnSpPr>
            <a:stCxn id="43" idx="1"/>
            <a:endCxn id="32" idx="4"/>
          </p:cNvCxnSpPr>
          <p:nvPr/>
        </p:nvCxnSpPr>
        <p:spPr>
          <a:xfrm rot="10800000">
            <a:off x="6186486" y="5086353"/>
            <a:ext cx="1325564" cy="13509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79"/>
          <p:cNvSpPr txBox="1">
            <a:spLocks noChangeArrowheads="1"/>
          </p:cNvSpPr>
          <p:nvPr/>
        </p:nvSpPr>
        <p:spPr bwMode="auto">
          <a:xfrm>
            <a:off x="7512050" y="6267450"/>
            <a:ext cx="1571636" cy="3397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Αναβλητικές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44 - Έλλειψη"/>
          <p:cNvSpPr/>
          <p:nvPr/>
        </p:nvSpPr>
        <p:spPr>
          <a:xfrm>
            <a:off x="2578100" y="4889500"/>
            <a:ext cx="2071702" cy="9286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ΕΙΣΑΓΓΕΛΕΑΣ ΠΡΟΣΔΙΟΡΙΣΜΟΥ</a:t>
            </a:r>
          </a:p>
        </p:txBody>
      </p:sp>
      <p:cxnSp>
        <p:nvCxnSpPr>
          <p:cNvPr id="47" name="113 - Γωνιακή σύνδεση"/>
          <p:cNvCxnSpPr>
            <a:stCxn id="32" idx="2"/>
            <a:endCxn id="45" idx="6"/>
          </p:cNvCxnSpPr>
          <p:nvPr/>
        </p:nvCxnSpPr>
        <p:spPr>
          <a:xfrm rot="10800000" flipV="1">
            <a:off x="4649802" y="4622005"/>
            <a:ext cx="536552" cy="7318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3733800" y="7689850"/>
            <a:ext cx="1785950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Δικογραφίες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προς εκδίκαση</a:t>
            </a:r>
          </a:p>
        </p:txBody>
      </p:sp>
      <p:cxnSp>
        <p:nvCxnSpPr>
          <p:cNvPr id="50" name="47 - Γωνιακή σύνδεση"/>
          <p:cNvCxnSpPr>
            <a:stCxn id="48" idx="1"/>
            <a:endCxn id="37" idx="2"/>
          </p:cNvCxnSpPr>
          <p:nvPr/>
        </p:nvCxnSpPr>
        <p:spPr>
          <a:xfrm rot="10800000">
            <a:off x="2118524" y="6891340"/>
            <a:ext cx="1615277" cy="108426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9972700" y="4443410"/>
            <a:ext cx="2286016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ΦΥΓΟΠΟΙΝΩΝ</a:t>
            </a:r>
          </a:p>
        </p:txBody>
      </p:sp>
      <p:sp>
        <p:nvSpPr>
          <p:cNvPr id="60" name="Text Box 79"/>
          <p:cNvSpPr txBox="1">
            <a:spLocks noChangeArrowheads="1"/>
          </p:cNvSpPr>
          <p:nvPr/>
        </p:nvSpPr>
        <p:spPr bwMode="auto">
          <a:xfrm>
            <a:off x="8043874" y="444341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Εφέσεις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1" name="47 - Γωνιακή σύνδεση"/>
          <p:cNvCxnSpPr>
            <a:stCxn id="60" idx="3"/>
            <a:endCxn id="59" idx="1"/>
          </p:cNvCxnSpPr>
          <p:nvPr/>
        </p:nvCxnSpPr>
        <p:spPr>
          <a:xfrm>
            <a:off x="9329758" y="4622005"/>
            <a:ext cx="64294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113 - Γωνιακή σύνδεση"/>
          <p:cNvCxnSpPr>
            <a:stCxn id="60" idx="1"/>
            <a:endCxn id="32" idx="6"/>
          </p:cNvCxnSpPr>
          <p:nvPr/>
        </p:nvCxnSpPr>
        <p:spPr>
          <a:xfrm rot="10800000">
            <a:off x="7186618" y="4622005"/>
            <a:ext cx="85725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3257528" y="1514452"/>
            <a:ext cx="2428892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ΤΜΗΜΑ ΕΠΙΜΕΛΗΤΩΝ</a:t>
            </a:r>
          </a:p>
        </p:txBody>
      </p:sp>
      <p:sp>
        <p:nvSpPr>
          <p:cNvPr id="69" name="Text Box 79"/>
          <p:cNvSpPr txBox="1">
            <a:spLocks noChangeArrowheads="1"/>
          </p:cNvSpPr>
          <p:nvPr/>
        </p:nvSpPr>
        <p:spPr bwMode="auto">
          <a:xfrm>
            <a:off x="3900470" y="2728898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Κλητεύσεις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0" name="47 - Γωνιακή σύνδεση"/>
          <p:cNvCxnSpPr>
            <a:stCxn id="32" idx="1"/>
            <a:endCxn id="69" idx="2"/>
          </p:cNvCxnSpPr>
          <p:nvPr/>
        </p:nvCxnSpPr>
        <p:spPr>
          <a:xfrm rot="16200000" flipV="1">
            <a:off x="4371843" y="3186219"/>
            <a:ext cx="1207574" cy="100731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113 - Γωνιακή σύνδεση"/>
          <p:cNvCxnSpPr>
            <a:stCxn id="69" idx="0"/>
            <a:endCxn id="68" idx="2"/>
          </p:cNvCxnSpPr>
          <p:nvPr/>
        </p:nvCxnSpPr>
        <p:spPr>
          <a:xfrm rot="5400000" flipH="1" flipV="1">
            <a:off x="4114784" y="2371708"/>
            <a:ext cx="7143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79"/>
          <p:cNvSpPr txBox="1">
            <a:spLocks noChangeArrowheads="1"/>
          </p:cNvSpPr>
          <p:nvPr/>
        </p:nvSpPr>
        <p:spPr bwMode="auto">
          <a:xfrm>
            <a:off x="5614982" y="2371708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Επίδοση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3" name="47 - Γωνιακή σύνδεση"/>
          <p:cNvCxnSpPr>
            <a:stCxn id="68" idx="3"/>
            <a:endCxn id="72" idx="0"/>
          </p:cNvCxnSpPr>
          <p:nvPr/>
        </p:nvCxnSpPr>
        <p:spPr>
          <a:xfrm>
            <a:off x="5686420" y="1764485"/>
            <a:ext cx="500066" cy="60722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113 - Γωνιακή σύνδεση"/>
          <p:cNvCxnSpPr>
            <a:stCxn id="75" idx="2"/>
            <a:endCxn id="32" idx="0"/>
          </p:cNvCxnSpPr>
          <p:nvPr/>
        </p:nvCxnSpPr>
        <p:spPr>
          <a:xfrm rot="5400000">
            <a:off x="5793577" y="3764749"/>
            <a:ext cx="78581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79"/>
          <p:cNvSpPr txBox="1">
            <a:spLocks noChangeArrowheads="1"/>
          </p:cNvSpPr>
          <p:nvPr/>
        </p:nvSpPr>
        <p:spPr bwMode="auto">
          <a:xfrm>
            <a:off x="5472106" y="3014650"/>
            <a:ext cx="1428760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Αποδεικτικά</a:t>
            </a:r>
          </a:p>
          <a:p>
            <a:pPr marL="228600" indent="-228600" algn="ctr">
              <a:defRPr/>
            </a:pPr>
            <a:endParaRPr lang="el-GR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6" name="47 - Γωνιακή σύνδεση"/>
          <p:cNvCxnSpPr>
            <a:stCxn id="72" idx="2"/>
            <a:endCxn id="75" idx="0"/>
          </p:cNvCxnSpPr>
          <p:nvPr/>
        </p:nvCxnSpPr>
        <p:spPr>
          <a:xfrm rot="5400000">
            <a:off x="6043610" y="2871774"/>
            <a:ext cx="285752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- Shape"/>
          <p:cNvCxnSpPr>
            <a:stCxn id="24" idx="1"/>
            <a:endCxn id="32" idx="7"/>
          </p:cNvCxnSpPr>
          <p:nvPr/>
        </p:nvCxnSpPr>
        <p:spPr>
          <a:xfrm rot="10800000" flipV="1">
            <a:off x="6893686" y="3550434"/>
            <a:ext cx="3079014" cy="74322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11215766" y="8015310"/>
            <a:ext cx="285752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51" name="50 - Ορθογώνιο"/>
          <p:cNvSpPr/>
          <p:nvPr/>
        </p:nvSpPr>
        <p:spPr>
          <a:xfrm>
            <a:off x="11215766" y="8729690"/>
            <a:ext cx="28575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52" name="51 - Ορθογώνιο"/>
          <p:cNvSpPr/>
          <p:nvPr/>
        </p:nvSpPr>
        <p:spPr>
          <a:xfrm>
            <a:off x="11215766" y="8372500"/>
            <a:ext cx="28575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53" name="52 - TextBox"/>
          <p:cNvSpPr txBox="1"/>
          <p:nvPr/>
        </p:nvSpPr>
        <p:spPr>
          <a:xfrm>
            <a:off x="11401460" y="801531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 Τμήμα</a:t>
            </a:r>
          </a:p>
        </p:txBody>
      </p:sp>
      <p:sp>
        <p:nvSpPr>
          <p:cNvPr id="54" name="53 - TextBox"/>
          <p:cNvSpPr txBox="1"/>
          <p:nvPr/>
        </p:nvSpPr>
        <p:spPr>
          <a:xfrm>
            <a:off x="11401460" y="837250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   </a:t>
            </a:r>
            <a:r>
              <a:rPr lang="el-GR" sz="1200" dirty="0">
                <a:latin typeface="Calibri" pitchFamily="34" charset="0"/>
              </a:rPr>
              <a:t>Υπηρεσία</a:t>
            </a:r>
          </a:p>
        </p:txBody>
      </p:sp>
      <p:sp>
        <p:nvSpPr>
          <p:cNvPr id="55" name="54 - TextBox"/>
          <p:cNvSpPr txBox="1"/>
          <p:nvPr/>
        </p:nvSpPr>
        <p:spPr>
          <a:xfrm>
            <a:off x="11401460" y="8729690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Άλλες Υπηρεσίες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11215766" y="9086880"/>
            <a:ext cx="28575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/>
          </a:p>
        </p:txBody>
      </p:sp>
      <p:sp>
        <p:nvSpPr>
          <p:cNvPr id="57" name="56 - TextBox"/>
          <p:cNvSpPr txBox="1"/>
          <p:nvPr/>
        </p:nvSpPr>
        <p:spPr>
          <a:xfrm>
            <a:off x="11401460" y="9086880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Calibri" pitchFamily="34" charset="0"/>
              </a:rPr>
              <a:t>   Διαδικασία</a:t>
            </a:r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1685892" y="2443147"/>
            <a:ext cx="936658" cy="4016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400" dirty="0">
                <a:solidFill>
                  <a:schemeClr val="bg1"/>
                </a:solidFill>
                <a:latin typeface="Calibri" pitchFamily="34" charset="0"/>
              </a:rPr>
              <a:t>ΑΡΧΕΙΟ </a:t>
            </a:r>
          </a:p>
        </p:txBody>
      </p:sp>
      <p:cxnSp>
        <p:nvCxnSpPr>
          <p:cNvPr id="80" name="73 - Shape"/>
          <p:cNvCxnSpPr>
            <a:stCxn id="58" idx="0"/>
            <a:endCxn id="79" idx="2"/>
          </p:cNvCxnSpPr>
          <p:nvPr/>
        </p:nvCxnSpPr>
        <p:spPr>
          <a:xfrm rot="16200000" flipV="1">
            <a:off x="1910549" y="3088474"/>
            <a:ext cx="488949" cy="16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75 - Γωνιακή σύνδεση"/>
          <p:cNvCxnSpPr>
            <a:stCxn id="32" idx="1"/>
            <a:endCxn id="58" idx="3"/>
          </p:cNvCxnSpPr>
          <p:nvPr/>
        </p:nvCxnSpPr>
        <p:spPr>
          <a:xfrm rot="16200000" flipV="1">
            <a:off x="3882112" y="2696488"/>
            <a:ext cx="604312" cy="259003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2"/>
          <p:cNvSpPr txBox="1">
            <a:spLocks noChangeArrowheads="1"/>
          </p:cNvSpPr>
          <p:nvPr/>
        </p:nvSpPr>
        <p:spPr>
          <a:xfrm>
            <a:off x="0" y="14254"/>
            <a:ext cx="12801600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127970" tIns="63987" rIns="127970" bIns="63987" rtlCol="0" anchor="ctr">
            <a:noAutofit/>
          </a:bodyPr>
          <a:lstStyle/>
          <a:p>
            <a:pPr lvl="0" algn="ctr" defTabSz="1279698" fontAlgn="auto">
              <a:spcAft>
                <a:spcPts val="0"/>
              </a:spcAft>
              <a:defRPr/>
            </a:pP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ΣΧΗΜΑΤΙΚΗ ΑΠΟΤΥΠΩΣΗ </a:t>
            </a:r>
            <a:r>
              <a:rPr lang="el-GR" sz="23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ΡΟΗΣ ΤΗΣ ΠΟΙΝΙΚΗΣ </a:t>
            </a:r>
            <a:r>
              <a:rPr kumimoji="0" lang="el-G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ΔΙΑΔΙΚΑΣΙΑΣ ΣΤΗΝ ΕΙΣΑΓΓΕΛΙΑ ΠΡΩΤΟΔΙΚΩΝ ΠΕΙΡΑΙΑ </a:t>
            </a:r>
          </a:p>
        </p:txBody>
      </p:sp>
      <p:sp>
        <p:nvSpPr>
          <p:cNvPr id="65" name="64 - TextBox"/>
          <p:cNvSpPr txBox="1"/>
          <p:nvPr/>
        </p:nvSpPr>
        <p:spPr>
          <a:xfrm rot="5400000" flipV="1">
            <a:off x="-4090540" y="5225063"/>
            <a:ext cx="8473009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Γραφείο Μηχανογράφησης</a:t>
            </a:r>
            <a:r>
              <a:rPr lang="el-GR" sz="14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MingLiU" pitchFamily="49" charset="-120"/>
              </a:rPr>
              <a:t>                                                                                                                                    Απρίλιος 2013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0" y="657196"/>
            <a:ext cx="12801600" cy="714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Text Box 79"/>
          <p:cNvSpPr txBox="1">
            <a:spLocks noChangeArrowheads="1"/>
          </p:cNvSpPr>
          <p:nvPr/>
        </p:nvSpPr>
        <p:spPr bwMode="auto">
          <a:xfrm>
            <a:off x="1422400" y="3333750"/>
            <a:ext cx="1466850" cy="711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/>
          <a:lstStyle/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Απόσυρση ή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Αρχειοθέτηση</a:t>
            </a:r>
          </a:p>
          <a:p>
            <a:pPr marL="228600" indent="-228600" algn="ctr">
              <a:defRPr/>
            </a:pPr>
            <a:r>
              <a:rPr lang="el-GR" sz="1200" dirty="0">
                <a:solidFill>
                  <a:schemeClr val="tx1"/>
                </a:solidFill>
                <a:latin typeface="Calibri" pitchFamily="34" charset="0"/>
              </a:rPr>
              <a:t>βάσει νόμου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2608</TotalTime>
  <Words>985</Words>
  <Application>Microsoft Office PowerPoint</Application>
  <PresentationFormat>Χαρτί A3 (297x420 χιλ.)</PresentationFormat>
  <Paragraphs>481</Paragraphs>
  <Slides>15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Calibri</vt:lpstr>
      <vt:lpstr>Θέμα του Office</vt:lpstr>
      <vt:lpstr>Έγγραφο</vt:lpstr>
      <vt:lpstr>Document</vt:lpstr>
      <vt:lpstr>Παρουσίαση του PowerPoint</vt:lpstr>
      <vt:lpstr>Παρουσίαση του PowerPoint</vt:lpstr>
      <vt:lpstr>ΣΧΗΜΑΤΙΚΗ ΑΠΟΤΥΠΩΣΗ ΡΟΗΣ ΤΗΣ ΠΟΙΝΙΚΗΣ ΔΙΑΔΙΚΑΣΙΑΣ ΣΤΗΝ ΕΙΣΑΓΓΕΛΙΑ ΠΡΩΤΟΔΙΚΩΝ ΠΕΙΡΑΙΑ </vt:lpstr>
      <vt:lpstr>ΣΧΗΜΑΤΙΚΗ ΑΠΟΤΥΠΩΣΗ ΡΟΗΣ ΤΗΣ ΠΟΙΝΙΚΗΣ ΔΙΑΔΙΚΑΣΙΑΣ ΣΤΗΝ ΕΙΣΑΓΓΕΛΙΑ ΠΡΩΤΟΔΙΚΩΝ ΠΕΙΡΑΙΑ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ΣΧΗΜΑΤΙΚΗ ΑΠΟΤΥΠΩΣΗ ΠΟΡΕΙΑΣ ΜΗΝΥΣΕΩΝ – ΔΙΚΟΓΡΑΦΙΩΝ ΣΤΗΝ ΕΙΣΑΓΓΕΛΙΑ ΠΡΩΤΟΔΙΚΩΝ                                           ΚΑΙ ΕΠΙΚΟΙΝΩΝΙΑ ΜΕ ΑΛΛΕΣ ΥΠΗΡΕΣΙΕΣ</dc:title>
  <dc:creator>turbo</dc:creator>
  <cp:lastModifiedBy>EPP004@figer.local</cp:lastModifiedBy>
  <cp:revision>973</cp:revision>
  <dcterms:created xsi:type="dcterms:W3CDTF">2010-01-13T09:34:35Z</dcterms:created>
  <dcterms:modified xsi:type="dcterms:W3CDTF">2021-12-16T07:25:26Z</dcterms:modified>
</cp:coreProperties>
</file>